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17"/>
  </p:notesMasterIdLst>
  <p:sldIdLst>
    <p:sldId id="256" r:id="rId2"/>
    <p:sldId id="258" r:id="rId3"/>
    <p:sldId id="270" r:id="rId4"/>
    <p:sldId id="271" r:id="rId5"/>
    <p:sldId id="267" r:id="rId6"/>
    <p:sldId id="268" r:id="rId7"/>
    <p:sldId id="269" r:id="rId8"/>
    <p:sldId id="266" r:id="rId9"/>
    <p:sldId id="272" r:id="rId10"/>
    <p:sldId id="263" r:id="rId11"/>
    <p:sldId id="264" r:id="rId12"/>
    <p:sldId id="265" r:id="rId13"/>
    <p:sldId id="276" r:id="rId14"/>
    <p:sldId id="277" r:id="rId15"/>
    <p:sldId id="27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530" autoAdjust="0"/>
  </p:normalViewPr>
  <p:slideViewPr>
    <p:cSldViewPr>
      <p:cViewPr varScale="1">
        <p:scale>
          <a:sx n="48" d="100"/>
          <a:sy n="48" d="100"/>
        </p:scale>
        <p:origin x="-34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2CB9F6-C93A-4878-838C-3FD775EABDBE}" type="datetimeFigureOut">
              <a:rPr lang="en-US" smtClean="0"/>
              <a:pPr/>
              <a:t>9/9/2011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1B0B1E-C977-436C-A02A-998C5D444C1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to our online training to support the</a:t>
            </a:r>
            <a:r>
              <a:rPr lang="en-US" baseline="0" dirty="0" smtClean="0"/>
              <a:t> </a:t>
            </a:r>
            <a:r>
              <a:rPr lang="en-US" dirty="0" smtClean="0"/>
              <a:t>Common Core – Essential</a:t>
            </a:r>
            <a:r>
              <a:rPr lang="en-US" baseline="0" dirty="0" smtClean="0"/>
              <a:t> Standards that will be implemented during the 2012-2013 school year.  </a:t>
            </a:r>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F8AC45-044B-492F-9DBB-7F999B7C0CFC}" type="slidenum">
              <a:rPr lang="en-US"/>
              <a:pPr>
                <a:defRPr/>
              </a:pPr>
              <a:t>11</a:t>
            </a:fld>
            <a:endParaRPr lang="en-US"/>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981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674553" lvl="1" indent="-224851"/>
            <a:endParaRPr lang="en-US" dirty="0" smtClean="0"/>
          </a:p>
          <a:p>
            <a:pPr marL="674553" lvl="1" indent="-224851"/>
            <a:r>
              <a:rPr lang="en-US" b="1" dirty="0" smtClean="0"/>
              <a:t>Multiple Entry Points </a:t>
            </a:r>
            <a:r>
              <a:rPr lang="en-US" dirty="0" smtClean="0"/>
              <a:t>– Each arts discipline incorporates multiple entry points which allow students with limited or no previous arts experiences to begin studies leading to proficiency.  </a:t>
            </a:r>
          </a:p>
          <a:p>
            <a:pPr marL="674553" lvl="1" indent="-224851"/>
            <a:endParaRPr lang="en-US" dirty="0" smtClean="0"/>
          </a:p>
          <a:p>
            <a:pPr marL="674553" lvl="1" indent="-224851"/>
            <a:r>
              <a:rPr lang="en-US" b="1" dirty="0" smtClean="0"/>
              <a:t>Organization</a:t>
            </a:r>
            <a:r>
              <a:rPr lang="en-US" dirty="0" smtClean="0"/>
              <a:t> – The standards are organized by grade-level K-8, and for the first time, organized by proficiency level rather than by course in grades 9-12.  </a:t>
            </a:r>
          </a:p>
          <a:p>
            <a:pPr marL="674553" lvl="1" indent="-224851"/>
            <a:endParaRPr lang="en-US" dirty="0" smtClean="0"/>
          </a:p>
          <a:p>
            <a:pPr marL="674553" lvl="1" indent="-224851"/>
            <a:r>
              <a:rPr lang="en-US" b="1" dirty="0" smtClean="0"/>
              <a:t>Student Profile </a:t>
            </a:r>
            <a:r>
              <a:rPr lang="en-US" dirty="0" smtClean="0"/>
              <a:t>– It is suggested that students maintain a profile, which would document previous and current academic performance and </a:t>
            </a:r>
            <a:r>
              <a:rPr lang="en-US" i="1" dirty="0" smtClean="0"/>
              <a:t>experiences</a:t>
            </a:r>
            <a:r>
              <a:rPr lang="en-US" dirty="0" smtClean="0"/>
              <a:t> in each of the arts disciplines and can serve as a portfolio for further arts studies and/or careers.  The profile can also be used to assist with placement in the appropriate high school proficiency level.  </a:t>
            </a:r>
          </a:p>
          <a:p>
            <a:pPr marL="674553" lvl="1" indent="-22485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CD861B7-B004-42A0-946A-5E855C683D87}" type="slidenum">
              <a:rPr lang="en-US"/>
              <a:pPr>
                <a:defRPr/>
              </a:pPr>
              <a:t>12</a:t>
            </a:fld>
            <a:endParaRPr lang="en-US"/>
          </a:p>
        </p:txBody>
      </p:sp>
      <p:sp>
        <p:nvSpPr>
          <p:cNvPr id="1208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08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r>
              <a:rPr lang="en-US" b="1" dirty="0" smtClean="0"/>
              <a:t>Progression of standards at the HS level: </a:t>
            </a:r>
            <a:r>
              <a:rPr lang="en-US" dirty="0" smtClean="0"/>
              <a:t>Beginning (for students with no or with limited K-8 experiences); Intermediate (for those students who have received K-8 progression or who have achieved beginning level standards); Proficient; and Advanced.  Students may pursue coursework from beginning through advanced levels of learning in multiple courses within each arts education discipline. </a:t>
            </a:r>
          </a:p>
          <a:p>
            <a:pPr eaLnBrk="1" hangingPunct="1">
              <a:lnSpc>
                <a:spcPct val="90000"/>
              </a:lnSpc>
            </a:pPr>
            <a:endParaRPr lang="en-US" dirty="0" smtClean="0"/>
          </a:p>
          <a:p>
            <a:pPr eaLnBrk="1" hangingPunct="1">
              <a:lnSpc>
                <a:spcPct val="90000"/>
              </a:lnSpc>
            </a:pPr>
            <a:r>
              <a:rPr lang="en-US" dirty="0" smtClean="0"/>
              <a:t>Students at the high school level will have the option of studying an individual arts discipline as an area of interest, or specializing or completing a concentration in studies to prepare them for further education and/or a career in the arts. The Essential Standards communicate what students should know and be able to do as a result of instruction at each proficiency level: beginning, intermediate, proficient, and advanced (9-12). </a:t>
            </a:r>
          </a:p>
          <a:p>
            <a:pPr eaLnBrk="1" hangingPunct="1">
              <a:lnSpc>
                <a:spcPct val="90000"/>
              </a:lnSpc>
            </a:pPr>
            <a:endParaRPr lang="en-US" dirty="0" smtClean="0"/>
          </a:p>
          <a:p>
            <a:pPr eaLnBrk="1" hangingPunct="1">
              <a:lnSpc>
                <a:spcPct val="90000"/>
              </a:lnSpc>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F8AC45-044B-492F-9DBB-7F999B7C0CFC}" type="slidenum">
              <a:rPr lang="en-US"/>
              <a:pPr>
                <a:defRPr/>
              </a:pPr>
              <a:t>13</a:t>
            </a:fld>
            <a:endParaRPr lang="en-US"/>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981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674553" marR="0" lvl="1" indent="-224851" algn="l" defTabSz="914400" rtl="0" eaLnBrk="1" fontAlgn="auto" latinLnBrk="0" hangingPunct="1">
              <a:lnSpc>
                <a:spcPct val="100000"/>
              </a:lnSpc>
              <a:spcBef>
                <a:spcPts val="0"/>
              </a:spcBef>
              <a:spcAft>
                <a:spcPts val="0"/>
              </a:spcAft>
              <a:buClrTx/>
              <a:buSzTx/>
              <a:buFontTx/>
              <a:buNone/>
              <a:tabLst/>
              <a:defRPr/>
            </a:pPr>
            <a:r>
              <a:rPr lang="en-US" b="1" dirty="0" smtClean="0"/>
              <a:t>Additional information Concentrations: </a:t>
            </a:r>
            <a:r>
              <a:rPr lang="en-US" dirty="0" smtClean="0"/>
              <a:t>It is recommended that concentrations in the arts reflect a sequence of courses in an arts discipline to include at least one advanced level course.  Courses beyond the intermediate level are considered advanced.  These would include specialization in any area of study within an arts discipline as well as honors, AP, or IB courses.  The completion of the concentration should lead to a culminating project or capstone experience which allows the student to demonstrate advanced skills in the arts discipline and which may also be used as part of a professional portfolio for entrance into institutions of higher education or a career in the arts.  For example, producing a student-written play; choreographing a dance for a public performance; publishing and conducting a student-written musical composition; producing a student exhibition of original artwork, etc. </a:t>
            </a:r>
          </a:p>
          <a:p>
            <a:pPr marL="674553" lvl="1" indent="-22485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none" dirty="0" smtClean="0">
                <a:solidFill>
                  <a:srgbClr val="00B050"/>
                </a:solidFill>
              </a:rPr>
              <a:t>Visit the appropriate websites just to familiarize yourself with these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u="none" dirty="0" smtClean="0">
              <a:solidFill>
                <a:srgbClr val="00B05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u="none" dirty="0" smtClean="0">
              <a:solidFill>
                <a:srgbClr val="00B050"/>
              </a:solidFill>
            </a:endParaRPr>
          </a:p>
        </p:txBody>
      </p:sp>
      <p:sp>
        <p:nvSpPr>
          <p:cNvPr id="4" name="Slide Number Placeholder 3"/>
          <p:cNvSpPr>
            <a:spLocks noGrp="1"/>
          </p:cNvSpPr>
          <p:nvPr>
            <p:ph type="sldNum" sz="quarter" idx="10"/>
          </p:nvPr>
        </p:nvSpPr>
        <p:spPr/>
        <p:txBody>
          <a:bodyPr/>
          <a:lstStyle/>
          <a:p>
            <a:fld id="{191B0B1E-C977-436C-A02A-998C5D444C1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mn-lt"/>
                <a:ea typeface="+mn-ea"/>
                <a:cs typeface="+mn-cs"/>
              </a:rPr>
              <a:t>ESSENTIAL STANDARDS</a:t>
            </a:r>
            <a:r>
              <a:rPr lang="en-US" sz="1200" kern="1200" dirty="0" smtClean="0">
                <a:solidFill>
                  <a:schemeClr val="tx1"/>
                </a:solidFill>
                <a:latin typeface="+mn-lt"/>
                <a:ea typeface="+mn-ea"/>
                <a:cs typeface="+mn-cs"/>
              </a:rPr>
              <a:t> – Essential Standards were written by NC classroom teachers, school administrators, content and curriculum experts from the Department of Public instruction, university and community college faculty, and national experts on curriculum design. These standards are specific to North Carolina and were formatted with NC teachers in </a:t>
            </a:r>
            <a:r>
              <a:rPr lang="en-US" sz="1200" kern="1200" smtClean="0">
                <a:solidFill>
                  <a:schemeClr val="tx1"/>
                </a:solidFill>
                <a:latin typeface="+mn-lt"/>
                <a:ea typeface="+mn-ea"/>
                <a:cs typeface="+mn-cs"/>
              </a:rPr>
              <a:t>mind</a:t>
            </a:r>
            <a:r>
              <a:rPr lang="en-US" sz="1200" kern="1200" baseline="0" smtClean="0">
                <a:solidFill>
                  <a:schemeClr val="tx1"/>
                </a:solidFill>
                <a:latin typeface="+mn-lt"/>
                <a:ea typeface="+mn-ea"/>
                <a:cs typeface="+mn-cs"/>
              </a:rPr>
              <a:t> in the areas of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0C2D41D-7E5B-41A3-9F1E-B709EFEF5D4B}" type="slidenum">
              <a:rPr lang="en-US"/>
              <a:pPr>
                <a:defRPr/>
              </a:pPr>
              <a:t>5</a:t>
            </a:fld>
            <a:endParaRPr lang="en-US"/>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eaLnBrk="1" hangingPunct="1"/>
            <a:r>
              <a:rPr lang="en-US" sz="1000" dirty="0"/>
              <a:t>The Essential Standards answer this guiding question that was used with the writing groups to craft Essential Standards for each Arts Education discipline:</a:t>
            </a:r>
          </a:p>
          <a:p>
            <a:pPr eaLnBrk="1" hangingPunct="1"/>
            <a:endParaRPr lang="en-US" sz="1000" dirty="0"/>
          </a:p>
          <a:p>
            <a:pPr eaLnBrk="1" hangingPunct="1"/>
            <a:r>
              <a:rPr lang="en-US" sz="1000" dirty="0"/>
              <a:t>“What do students need to know, understand, and be able to do to ensure their success in the future, whether it be the next class, post-secondary, or the world of work?”</a:t>
            </a:r>
          </a:p>
          <a:p>
            <a:pPr eaLnBrk="1" hangingPunct="1"/>
            <a:endParaRPr lang="en-US" sz="1000" dirty="0" smtClean="0"/>
          </a:p>
          <a:p>
            <a:pPr eaLnBrk="1" hangingPunct="1"/>
            <a:r>
              <a:rPr lang="en-US" sz="1000" dirty="0" smtClean="0"/>
              <a:t>Take a moment to reflect</a:t>
            </a:r>
            <a:r>
              <a:rPr lang="en-US" sz="1000" baseline="0" dirty="0" smtClean="0"/>
              <a:t> on this question as it pertains specifically to your classroom.</a:t>
            </a:r>
            <a:endParaRPr lang="en-US" sz="10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 section will help you become familiar</a:t>
            </a:r>
            <a:r>
              <a:rPr lang="en-US" baseline="0" dirty="0" smtClean="0"/>
              <a:t> with the new naming conventions – where the Standard Course of Study used Strands, Competency Goals and Objectives – the New Essential Standards focus on Strands, Standards, and Clarifying Objectives that align throughout the K-12 arts Curriculum.	</a:t>
            </a:r>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Each discipline has a set of strands which provide common threads of understanding that cut across all grade levels.  Look at the chart. Ask and answer the following with colleagues (or reflect individually):</a:t>
            </a:r>
          </a:p>
          <a:p>
            <a:pPr eaLnBrk="1" hangingPunct="1"/>
            <a:endParaRPr lang="en-US" dirty="0" smtClean="0"/>
          </a:p>
          <a:p>
            <a:pPr eaLnBrk="1" hangingPunct="1"/>
            <a:r>
              <a:rPr lang="en-US" b="1" dirty="0" smtClean="0"/>
              <a:t>What is common?  </a:t>
            </a:r>
            <a:r>
              <a:rPr lang="en-US" dirty="0" smtClean="0"/>
              <a:t>(the organizational use of strands in the Essential Standards)  Other commonalities that might be noted:  There is a strand related to </a:t>
            </a:r>
            <a:r>
              <a:rPr lang="en-US" u="sng" dirty="0" smtClean="0"/>
              <a:t>response</a:t>
            </a:r>
            <a:r>
              <a:rPr lang="en-US" dirty="0" smtClean="0"/>
              <a:t> in dance, music, and visual arts – the names differ.  There is a strand related to </a:t>
            </a:r>
            <a:r>
              <a:rPr lang="en-US" u="sng" dirty="0" smtClean="0"/>
              <a:t>literacy</a:t>
            </a:r>
            <a:r>
              <a:rPr lang="en-US" dirty="0" smtClean="0"/>
              <a:t> in music and visual arts.  There is a strand titled “</a:t>
            </a:r>
            <a:r>
              <a:rPr lang="en-US" u="sng" dirty="0" smtClean="0"/>
              <a:t>Contextual Relevancy</a:t>
            </a:r>
            <a:r>
              <a:rPr lang="en-US" dirty="0" smtClean="0"/>
              <a:t>” in music and visual arts.  </a:t>
            </a:r>
          </a:p>
          <a:p>
            <a:pPr eaLnBrk="1" hangingPunct="1"/>
            <a:endParaRPr lang="en-US" dirty="0" smtClean="0"/>
          </a:p>
          <a:p>
            <a:pPr eaLnBrk="1" hangingPunct="1"/>
            <a:r>
              <a:rPr lang="en-US" b="1" dirty="0" smtClean="0"/>
              <a:t>What is different?  </a:t>
            </a:r>
            <a:r>
              <a:rPr lang="en-US" dirty="0" smtClean="0"/>
              <a:t>(the strands vary for each arts education discipline)  Although there are some overlaps with the strands, each discipline’s strands are treated uniquely within the Essential Standards for the discipline.</a:t>
            </a:r>
          </a:p>
          <a:p>
            <a:endParaRPr lang="en-US" dirty="0"/>
          </a:p>
        </p:txBody>
      </p:sp>
      <p:sp>
        <p:nvSpPr>
          <p:cNvPr id="4" name="Slide Number Placeholder 3"/>
          <p:cNvSpPr>
            <a:spLocks noGrp="1"/>
          </p:cNvSpPr>
          <p:nvPr>
            <p:ph type="sldNum" sz="quarter" idx="10"/>
          </p:nvPr>
        </p:nvSpPr>
        <p:spPr/>
        <p:txBody>
          <a:bodyPr/>
          <a:lstStyle/>
          <a:p>
            <a:fld id="{191B0B1E-C977-436C-A02A-998C5D444C1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txBox="1">
            <a:spLocks noGrp="1" noChangeArrowheads="1"/>
          </p:cNvSpPr>
          <p:nvPr/>
        </p:nvSpPr>
        <p:spPr bwMode="auto">
          <a:xfrm>
            <a:off x="3883296" y="8685235"/>
            <a:ext cx="2973149"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649" tIns="45825" rIns="91649" bIns="45825" anchor="b"/>
          <a:lstStyle>
            <a:lvl1pPr defTabSz="931863" eaLnBrk="0" hangingPunct="0">
              <a:defRPr>
                <a:solidFill>
                  <a:schemeClr val="tx1"/>
                </a:solidFill>
                <a:latin typeface="Arial" pitchFamily="34" charset="0"/>
              </a:defRPr>
            </a:lvl1pPr>
            <a:lvl2pPr marL="742950" indent="-285750" defTabSz="931863" eaLnBrk="0" hangingPunct="0">
              <a:defRPr>
                <a:solidFill>
                  <a:schemeClr val="tx1"/>
                </a:solidFill>
                <a:latin typeface="Arial" pitchFamily="34" charset="0"/>
              </a:defRPr>
            </a:lvl2pPr>
            <a:lvl3pPr marL="1143000" indent="-228600" defTabSz="931863" eaLnBrk="0" hangingPunct="0">
              <a:defRPr>
                <a:solidFill>
                  <a:schemeClr val="tx1"/>
                </a:solidFill>
                <a:latin typeface="Arial" pitchFamily="34" charset="0"/>
              </a:defRPr>
            </a:lvl3pPr>
            <a:lvl4pPr marL="1600200" indent="-228600" defTabSz="931863" eaLnBrk="0" hangingPunct="0">
              <a:defRPr>
                <a:solidFill>
                  <a:schemeClr val="tx1"/>
                </a:solidFill>
                <a:latin typeface="Arial" pitchFamily="34" charset="0"/>
              </a:defRPr>
            </a:lvl4pPr>
            <a:lvl5pPr marL="2057400" indent="-228600" defTabSz="931863" eaLnBrk="0" hangingPunct="0">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39DB7CB2-34BA-4E2D-9B3A-EBEE2268C134}" type="slidenum">
              <a:rPr lang="en-US" sz="1200"/>
              <a:pPr algn="r" eaLnBrk="1" hangingPunct="1"/>
              <a:t>10</a:t>
            </a:fld>
            <a:endParaRPr lang="en-US" sz="1200" dirty="0"/>
          </a:p>
        </p:txBody>
      </p:sp>
      <p:sp>
        <p:nvSpPr>
          <p:cNvPr id="111619" name="Rectangle 7"/>
          <p:cNvSpPr txBox="1">
            <a:spLocks noGrp="1" noChangeArrowheads="1"/>
          </p:cNvSpPr>
          <p:nvPr/>
        </p:nvSpPr>
        <p:spPr bwMode="auto">
          <a:xfrm>
            <a:off x="3883296" y="8685235"/>
            <a:ext cx="2973149"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649" tIns="45825" rIns="91649" bIns="45825" anchor="b"/>
          <a:lstStyle>
            <a:lvl1pPr defTabSz="931863" eaLnBrk="0" hangingPunct="0">
              <a:defRPr>
                <a:solidFill>
                  <a:schemeClr val="tx1"/>
                </a:solidFill>
                <a:latin typeface="Arial" pitchFamily="34" charset="0"/>
              </a:defRPr>
            </a:lvl1pPr>
            <a:lvl2pPr marL="742950" indent="-285750" defTabSz="931863" eaLnBrk="0" hangingPunct="0">
              <a:defRPr>
                <a:solidFill>
                  <a:schemeClr val="tx1"/>
                </a:solidFill>
                <a:latin typeface="Arial" pitchFamily="34" charset="0"/>
              </a:defRPr>
            </a:lvl2pPr>
            <a:lvl3pPr marL="1143000" indent="-228600" defTabSz="931863" eaLnBrk="0" hangingPunct="0">
              <a:defRPr>
                <a:solidFill>
                  <a:schemeClr val="tx1"/>
                </a:solidFill>
                <a:latin typeface="Arial" pitchFamily="34" charset="0"/>
              </a:defRPr>
            </a:lvl3pPr>
            <a:lvl4pPr marL="1600200" indent="-228600" defTabSz="931863" eaLnBrk="0" hangingPunct="0">
              <a:defRPr>
                <a:solidFill>
                  <a:schemeClr val="tx1"/>
                </a:solidFill>
                <a:latin typeface="Arial" pitchFamily="34" charset="0"/>
              </a:defRPr>
            </a:lvl4pPr>
            <a:lvl5pPr marL="2057400" indent="-228600" defTabSz="931863" eaLnBrk="0" hangingPunct="0">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460C5464-9E0F-4998-AB49-12B3035C1C21}" type="slidenum">
              <a:rPr lang="en-US" sz="1200"/>
              <a:pPr algn="r" eaLnBrk="1" hangingPunct="1"/>
              <a:t>10</a:t>
            </a:fld>
            <a:endParaRPr lang="en-US" sz="1200" dirty="0"/>
          </a:p>
        </p:txBody>
      </p:sp>
      <p:sp>
        <p:nvSpPr>
          <p:cNvPr id="11162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1621"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4851" indent="-224851">
              <a:lnSpc>
                <a:spcPct val="80000"/>
              </a:lnSpc>
            </a:pPr>
            <a:r>
              <a:rPr lang="en-US" dirty="0" smtClean="0"/>
              <a:t>This example is from the approved Essential Standards for Music. The table illustrates the format for “decoding” the Essential Standards. Note that the standards are organized under a large heading, “Musical Literacy.”  Musical Literacy is the strand for this particular Essential Standard.</a:t>
            </a:r>
          </a:p>
          <a:p>
            <a:pPr marL="224851" indent="-224851">
              <a:lnSpc>
                <a:spcPct val="80000"/>
              </a:lnSpc>
            </a:pPr>
            <a:endParaRPr lang="en-US" dirty="0" smtClean="0"/>
          </a:p>
          <a:p>
            <a:pPr marL="224851" indent="-224851">
              <a:lnSpc>
                <a:spcPct val="80000"/>
              </a:lnSpc>
            </a:pPr>
            <a:r>
              <a:rPr lang="en-US" dirty="0" smtClean="0"/>
              <a:t>The number “4” lets the viewer know that you are viewing a Grade 4 standard;</a:t>
            </a:r>
          </a:p>
          <a:p>
            <a:pPr marL="224851" indent="-224851">
              <a:lnSpc>
                <a:spcPct val="80000"/>
              </a:lnSpc>
            </a:pPr>
            <a:r>
              <a:rPr lang="en-US" dirty="0" smtClean="0"/>
              <a:t>The “ML” indicates the strand, which is Musical Literacy.</a:t>
            </a:r>
          </a:p>
          <a:p>
            <a:pPr marL="224851" indent="-224851">
              <a:lnSpc>
                <a:spcPct val="80000"/>
              </a:lnSpc>
            </a:pPr>
            <a:r>
              <a:rPr lang="en-US" dirty="0" smtClean="0"/>
              <a:t>The “1” indicates that the viewer is looking at the first Essential Standard under Musical Literacy, which reads: “Apply the elements of music and musical techniques in order to sing and play music with accuracy and expression.”</a:t>
            </a:r>
          </a:p>
          <a:p>
            <a:pPr marL="224851" indent="-224851">
              <a:lnSpc>
                <a:spcPct val="80000"/>
              </a:lnSpc>
            </a:pPr>
            <a:r>
              <a:rPr lang="en-US" dirty="0" smtClean="0"/>
              <a:t>The “3” indicates that this is the third clarifying objective within this standard, which reads, “Use voice and/or instruments to execute melodic movement through pentatonic melodies on the treble staff.”</a:t>
            </a:r>
          </a:p>
          <a:p>
            <a:pPr marL="224851" indent="-224851">
              <a:lnSpc>
                <a:spcPct val="80000"/>
              </a:lnSpc>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ADB3B2A-3DA1-4DB2-9CF9-ED1B4EC50B2F}" type="datetimeFigureOut">
              <a:rPr lang="en-US" smtClean="0"/>
              <a:pPr/>
              <a:t>9/9/2011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01DD8A2-C46F-409A-99E7-F62928D7BFA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1DD8A2-C46F-409A-99E7-F62928D7BF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1DD8A2-C46F-409A-99E7-F62928D7BFA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39243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6553200" y="6248400"/>
            <a:ext cx="1905000" cy="457200"/>
          </a:xfrm>
        </p:spPr>
        <p:txBody>
          <a:bodyPr/>
          <a:lstStyle>
            <a:lvl1pPr>
              <a:defRPr/>
            </a:lvl1pPr>
          </a:lstStyle>
          <a:p>
            <a:pPr>
              <a:defRPr/>
            </a:pPr>
            <a:fld id="{2E8A563B-4A34-47A6-810B-1E29B5C15652}" type="slidenum">
              <a:rPr lang="en-US"/>
              <a:pPr>
                <a:defRPr/>
              </a:pPr>
              <a:t>‹#›</a:t>
            </a:fld>
            <a:endParaRPr lang="en-US">
              <a:solidFill>
                <a:schemeClr val="tx1"/>
              </a:solidFill>
            </a:endParaRPr>
          </a:p>
        </p:txBody>
      </p:sp>
    </p:spTree>
    <p:extLst>
      <p:ext uri="{BB962C8B-B14F-4D97-AF65-F5344CB8AC3E}">
        <p14:creationId xmlns="" xmlns:p14="http://schemas.microsoft.com/office/powerpoint/2010/main" val="4006157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5_Title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579699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00200"/>
            <a:ext cx="7772400" cy="4495800"/>
          </a:xfrm>
        </p:spPr>
        <p:txBody>
          <a:bodyPr/>
          <a:lstStyle/>
          <a:p>
            <a:pPr lvl="0"/>
            <a:endParaRPr lang="en-US" noProof="0"/>
          </a:p>
        </p:txBody>
      </p:sp>
      <p:sp>
        <p:nvSpPr>
          <p:cNvPr id="4" name="Slide Number Placeholder 3"/>
          <p:cNvSpPr>
            <a:spLocks noGrp="1"/>
          </p:cNvSpPr>
          <p:nvPr>
            <p:ph type="sldNum" sz="quarter" idx="10"/>
          </p:nvPr>
        </p:nvSpPr>
        <p:spPr>
          <a:xfrm>
            <a:off x="6553200" y="6248400"/>
            <a:ext cx="1905000" cy="457200"/>
          </a:xfrm>
        </p:spPr>
        <p:txBody>
          <a:bodyPr/>
          <a:lstStyle>
            <a:lvl1pPr>
              <a:defRPr/>
            </a:lvl1pPr>
          </a:lstStyle>
          <a:p>
            <a:pPr>
              <a:defRPr/>
            </a:pPr>
            <a:fld id="{D5D89561-435C-4408-93B1-8F90DB64F761}" type="slidenum">
              <a:rPr lang="en-US"/>
              <a:pPr>
                <a:defRPr/>
              </a:pPr>
              <a:t>‹#›</a:t>
            </a:fld>
            <a:endParaRPr lang="en-US">
              <a:solidFill>
                <a:schemeClr val="tx1"/>
              </a:solidFill>
            </a:endParaRPr>
          </a:p>
        </p:txBody>
      </p:sp>
    </p:spTree>
    <p:extLst>
      <p:ext uri="{BB962C8B-B14F-4D97-AF65-F5344CB8AC3E}">
        <p14:creationId xmlns="" xmlns:p14="http://schemas.microsoft.com/office/powerpoint/2010/main" val="142734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1DD8A2-C46F-409A-99E7-F62928D7BFA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1DD8A2-C46F-409A-99E7-F62928D7BFA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1DD8A2-C46F-409A-99E7-F62928D7BFA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01DD8A2-C46F-409A-99E7-F62928D7BFA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01DD8A2-C46F-409A-99E7-F62928D7BFA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ADB3B2A-3DA1-4DB2-9CF9-ED1B4EC50B2F}" type="datetimeFigureOut">
              <a:rPr lang="en-US" smtClean="0"/>
              <a:pPr/>
              <a:t>9/9/2011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01DD8A2-C46F-409A-99E7-F62928D7BF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ADB3B2A-3DA1-4DB2-9CF9-ED1B4EC50B2F}" type="datetimeFigureOut">
              <a:rPr lang="en-US" smtClean="0"/>
              <a:pPr/>
              <a:t>9/9/2011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1DD8A2-C46F-409A-99E7-F62928D7BFA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ADB3B2A-3DA1-4DB2-9CF9-ED1B4EC50B2F}" type="datetimeFigureOut">
              <a:rPr lang="en-US" smtClean="0"/>
              <a:pPr/>
              <a:t>9/9/2011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01DD8A2-C46F-409A-99E7-F62928D7BFA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6"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ADB3B2A-3DA1-4DB2-9CF9-ED1B4EC50B2F}" type="datetimeFigureOut">
              <a:rPr lang="en-US" smtClean="0"/>
              <a:pPr/>
              <a:t>9/9/2011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01DD8A2-C46F-409A-99E7-F62928D7BF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wcpss.net/curriculum-instruction/race-to-the-to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www.ncpublicschools.org/acre/standards/new-standards/" TargetMode="External"/><Relationship Id="rId4" Type="http://schemas.openxmlformats.org/officeDocument/2006/relationships/hyperlink" Target="http://www.ncpublicschools.org/acre/"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orestandards.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Common Core </a:t>
            </a:r>
            <a:br>
              <a:rPr lang="en-US" dirty="0" smtClean="0"/>
            </a:br>
            <a:r>
              <a:rPr lang="en-US" dirty="0" smtClean="0"/>
              <a:t>Essential Standards in the Arts</a:t>
            </a:r>
            <a:endParaRPr lang="en-US" dirty="0"/>
          </a:p>
        </p:txBody>
      </p:sp>
      <p:sp>
        <p:nvSpPr>
          <p:cNvPr id="3" name="Subtitle 2"/>
          <p:cNvSpPr>
            <a:spLocks noGrp="1"/>
          </p:cNvSpPr>
          <p:nvPr>
            <p:ph type="subTitle" idx="1"/>
          </p:nvPr>
        </p:nvSpPr>
        <p:spPr/>
        <p:txBody>
          <a:bodyPr/>
          <a:lstStyle/>
          <a:p>
            <a:r>
              <a:rPr lang="en-US" dirty="0" smtClean="0"/>
              <a:t>Module 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80" name="Rectangle 4"/>
          <p:cNvSpPr>
            <a:spLocks noGrp="1" noChangeArrowheads="1"/>
          </p:cNvSpPr>
          <p:nvPr>
            <p:ph type="title" idx="4294967295"/>
          </p:nvPr>
        </p:nvSpPr>
        <p:spPr>
          <a:xfrm>
            <a:off x="533400" y="381000"/>
            <a:ext cx="8610600" cy="1143000"/>
          </a:xfrm>
        </p:spPr>
        <p:txBody>
          <a:bodyPr/>
          <a:lstStyle/>
          <a:p>
            <a:pPr eaLnBrk="1" hangingPunct="1">
              <a:defRPr/>
            </a:pPr>
            <a:r>
              <a:rPr lang="en-US" dirty="0" smtClean="0">
                <a:solidFill>
                  <a:schemeClr val="tx1"/>
                </a:solidFill>
                <a:effectLst>
                  <a:outerShdw blurRad="38100" dist="38100" dir="2700000" algn="tl">
                    <a:srgbClr val="C0C0C0"/>
                  </a:outerShdw>
                </a:effectLst>
                <a:latin typeface="Arial Black" pitchFamily="34" charset="0"/>
              </a:rPr>
              <a:t>Decoding</a:t>
            </a:r>
          </a:p>
        </p:txBody>
      </p:sp>
      <p:sp>
        <p:nvSpPr>
          <p:cNvPr id="51203" name="Rectangle 5"/>
          <p:cNvSpPr>
            <a:spLocks noChangeArrowheads="1"/>
          </p:cNvSpPr>
          <p:nvPr/>
        </p:nvSpPr>
        <p:spPr bwMode="auto">
          <a:xfrm>
            <a:off x="0" y="22939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9724" name="Group 44"/>
          <p:cNvGraphicFramePr>
            <a:graphicFrameLocks noGrp="1"/>
          </p:cNvGraphicFramePr>
          <p:nvPr/>
        </p:nvGraphicFramePr>
        <p:xfrm>
          <a:off x="990600" y="1905000"/>
          <a:ext cx="7086600" cy="3535648"/>
        </p:xfrm>
        <a:graphic>
          <a:graphicData uri="http://schemas.openxmlformats.org/drawingml/2006/table">
            <a:tbl>
              <a:tblPr/>
              <a:tblGrid>
                <a:gridCol w="838200"/>
                <a:gridCol w="1969697"/>
                <a:gridCol w="1002103"/>
                <a:gridCol w="3276600"/>
              </a:tblGrid>
              <a:tr h="5790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Times New Roman" pitchFamily="18" charset="0"/>
                        </a:rPr>
                        <a:t>Essential Standard</a:t>
                      </a:r>
                      <a:endParaRPr kumimoji="0" lang="en-US" sz="1600" b="0" i="0" u="none" strike="noStrike" cap="none" normalizeH="0" baseline="0" smtClean="0">
                        <a:ln>
                          <a:noFill/>
                        </a:ln>
                        <a:solidFill>
                          <a:schemeClr val="tx1"/>
                        </a:solidFill>
                        <a:effectLst/>
                        <a:latin typeface="Arial" charset="0"/>
                        <a:cs typeface="Times New Roman" pitchFamily="18" charset="0"/>
                      </a:endParaRPr>
                    </a:p>
                  </a:txBody>
                  <a:tcPr marT="45716" marB="45716"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Times New Roman" pitchFamily="18" charset="0"/>
                        </a:rPr>
                        <a:t>Clarifying Objectives</a:t>
                      </a:r>
                      <a:endParaRPr kumimoji="0" lang="en-US" sz="1600" b="1" i="0" u="none" strike="noStrike" cap="none" normalizeH="0" baseline="0" dirty="0" smtClean="0">
                        <a:ln>
                          <a:noFill/>
                        </a:ln>
                        <a:solidFill>
                          <a:schemeClr val="tx1"/>
                        </a:solidFill>
                        <a:effectLst/>
                        <a:latin typeface="Arial" charset="0"/>
                      </a:endParaRPr>
                    </a:p>
                  </a:txBody>
                  <a:tcPr marT="45716" marB="45716"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hMerge="1">
                  <a:txBody>
                    <a:bodyPr/>
                    <a:lstStyle/>
                    <a:p>
                      <a:endParaRPr lang="en-US"/>
                    </a:p>
                  </a:txBody>
                  <a:tcPr/>
                </a:tc>
              </a:tr>
              <a:tr h="944795">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99FF"/>
                          </a:solidFill>
                          <a:effectLst/>
                          <a:latin typeface="Times New Roman" pitchFamily="18" charset="0"/>
                          <a:cs typeface="Times New Roman" pitchFamily="18" charset="0"/>
                        </a:rPr>
                        <a:t>4</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FF0000"/>
                          </a:solidFill>
                          <a:effectLst/>
                          <a:latin typeface="Times New Roman" pitchFamily="18" charset="0"/>
                          <a:cs typeface="Times New Roman" pitchFamily="18" charset="0"/>
                        </a:rPr>
                        <a:t>ML</a:t>
                      </a: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990099"/>
                          </a:solidFill>
                          <a:effectLst/>
                          <a:latin typeface="Times New Roman" pitchFamily="18" charset="0"/>
                          <a:cs typeface="Times New Roman" pitchFamily="18" charset="0"/>
                        </a:rPr>
                        <a:t>1</a:t>
                      </a:r>
                      <a:endParaRPr kumimoji="0" lang="en-US" sz="1600" b="1" i="0" u="none" strike="noStrike" cap="none" normalizeH="0" baseline="0" smtClean="0">
                        <a:ln>
                          <a:noFill/>
                        </a:ln>
                        <a:solidFill>
                          <a:srgbClr val="990099"/>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990099"/>
                          </a:solidFill>
                          <a:effectLst/>
                          <a:latin typeface="Arial" charset="0"/>
                          <a:cs typeface="Times New Roman" pitchFamily="18" charset="0"/>
                        </a:rPr>
                        <a:t>Apply the elements of music and musical techniques in order to sing and play music with accuracy and expression.</a:t>
                      </a:r>
                      <a:endParaRPr kumimoji="0" lang="en-US" sz="1600" b="1" i="0" u="none" strike="noStrike" cap="none" normalizeH="0" baseline="0" dirty="0" smtClean="0">
                        <a:ln>
                          <a:noFill/>
                        </a:ln>
                        <a:solidFill>
                          <a:srgbClr val="990099"/>
                        </a:solidFill>
                        <a:effectLst/>
                        <a:latin typeface="Arial" charset="0"/>
                      </a:endParaRPr>
                    </a:p>
                  </a:txBody>
                  <a:tcPr marT="45716" marB="45716"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4.ML.1.1</a:t>
                      </a:r>
                      <a:endParaRPr kumimoji="0" lang="en-US" sz="1400" b="0" i="0" u="none" strike="noStrike" cap="none" normalizeH="0" baseline="0" dirty="0" smtClean="0">
                        <a:ln>
                          <a:noFill/>
                        </a:ln>
                        <a:solidFill>
                          <a:schemeClr val="tx1"/>
                        </a:solidFill>
                        <a:effectLst/>
                        <a:latin typeface="Arial" charset="0"/>
                      </a:endParaRPr>
                    </a:p>
                  </a:txBody>
                  <a:tcPr marT="45716" marB="45716"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Apply expressive qualities when singing or playing a varied repertoire of music representing genres and styles from diverse cultures.</a:t>
                      </a:r>
                      <a:endParaRPr kumimoji="0" lang="en-US" sz="14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44795">
                <a:tc vMerge="1">
                  <a:txBody>
                    <a:bodyPr/>
                    <a:lstStyle/>
                    <a:p>
                      <a:endParaRPr lang="en-US"/>
                    </a:p>
                  </a:txBody>
                  <a:tcPr/>
                </a:tc>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4.ML.1.2</a:t>
                      </a:r>
                      <a:endParaRPr kumimoji="0" lang="en-US" sz="1400" b="0" i="0" u="none" strike="noStrike" cap="none" normalizeH="0" baseline="0" smtClean="0">
                        <a:ln>
                          <a:noFill/>
                        </a:ln>
                        <a:solidFill>
                          <a:schemeClr val="tx1"/>
                        </a:solidFill>
                        <a:effectLst/>
                        <a:latin typeface="Arial" charset="0"/>
                      </a:endParaRPr>
                    </a:p>
                  </a:txBody>
                  <a:tcPr marT="45716" marB="45716"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Execute the performance of vocal ostinatos, partner songs, counter-melodies, and rounds in two or more parts.</a:t>
                      </a:r>
                      <a:endParaRPr kumimoji="0" lang="en-US" sz="14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6704">
                <a:tc vMerge="1">
                  <a:txBody>
                    <a:bodyPr/>
                    <a:lstStyle/>
                    <a:p>
                      <a:endParaRPr lang="en-US"/>
                    </a:p>
                  </a:txBody>
                  <a:tcPr/>
                </a:tc>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99FF"/>
                          </a:solidFill>
                          <a:effectLst/>
                          <a:latin typeface="Times New Roman" pitchFamily="18" charset="0"/>
                          <a:cs typeface="Times New Roman" pitchFamily="18" charset="0"/>
                        </a:rPr>
                        <a:t>4</a:t>
                      </a: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600" b="1" i="0" u="none" strike="noStrike" cap="none" normalizeH="0" baseline="0" dirty="0" smtClean="0">
                          <a:ln>
                            <a:noFill/>
                          </a:ln>
                          <a:solidFill>
                            <a:srgbClr val="FF0000"/>
                          </a:solidFill>
                          <a:effectLst/>
                          <a:latin typeface="Times New Roman" pitchFamily="18" charset="0"/>
                          <a:cs typeface="Times New Roman" pitchFamily="18" charset="0"/>
                        </a:rPr>
                        <a:t>ML</a:t>
                      </a: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600" b="1" i="0" u="none" strike="noStrike" cap="none" normalizeH="0" baseline="0" dirty="0" smtClean="0">
                          <a:ln>
                            <a:noFill/>
                          </a:ln>
                          <a:solidFill>
                            <a:srgbClr val="990099"/>
                          </a:solidFill>
                          <a:effectLst/>
                          <a:latin typeface="Times New Roman" pitchFamily="18" charset="0"/>
                          <a:cs typeface="Times New Roman" pitchFamily="18" charset="0"/>
                        </a:rPr>
                        <a:t>1</a:t>
                      </a: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600" b="1" i="0" u="none" strike="noStrike" cap="none" normalizeH="0" baseline="0" dirty="0" smtClean="0">
                          <a:ln>
                            <a:noFill/>
                          </a:ln>
                          <a:solidFill>
                            <a:srgbClr val="009900"/>
                          </a:solidFill>
                          <a:effectLst/>
                          <a:latin typeface="Times New Roman" pitchFamily="18" charset="0"/>
                          <a:cs typeface="Times New Roman" pitchFamily="18" charset="0"/>
                        </a:rPr>
                        <a:t>3</a:t>
                      </a:r>
                      <a:endParaRPr kumimoji="0" lang="en-US" sz="1600" b="1" i="0" u="none" strike="noStrike" cap="none" normalizeH="0" baseline="0" dirty="0" smtClean="0">
                        <a:ln>
                          <a:noFill/>
                        </a:ln>
                        <a:solidFill>
                          <a:srgbClr val="009900"/>
                        </a:solidFill>
                        <a:effectLst/>
                        <a:latin typeface="Times New Roman" pitchFamily="18" charset="0"/>
                      </a:endParaRPr>
                    </a:p>
                  </a:txBody>
                  <a:tcPr marT="45716" marB="45716"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9900"/>
                          </a:solidFill>
                          <a:effectLst/>
                          <a:latin typeface="Arial" charset="0"/>
                          <a:cs typeface="Times New Roman" pitchFamily="18" charset="0"/>
                        </a:rPr>
                        <a:t>Use voice and/or instruments to execute melodic movement through pentatonic melodies on the treble staff.</a:t>
                      </a:r>
                      <a:endParaRPr kumimoji="0" lang="en-US" sz="1600" b="1" i="0" u="none" strike="noStrike" cap="none" normalizeH="0" baseline="0" dirty="0" smtClean="0">
                        <a:ln>
                          <a:noFill/>
                        </a:ln>
                        <a:solidFill>
                          <a:srgbClr val="009900"/>
                        </a:solidFill>
                        <a:effectLst/>
                        <a:latin typeface="Arial"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26" name="Line 103"/>
          <p:cNvSpPr>
            <a:spLocks noChangeShapeType="1"/>
          </p:cNvSpPr>
          <p:nvPr/>
        </p:nvSpPr>
        <p:spPr bwMode="auto">
          <a:xfrm flipV="1">
            <a:off x="838200" y="2895600"/>
            <a:ext cx="228600" cy="2667000"/>
          </a:xfrm>
          <a:prstGeom prst="line">
            <a:avLst/>
          </a:prstGeom>
          <a:noFill/>
          <a:ln w="28575">
            <a:solidFill>
              <a:srgbClr val="00CCFF"/>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1227" name="Rectangle 104"/>
          <p:cNvSpPr>
            <a:spLocks noChangeArrowheads="1"/>
          </p:cNvSpPr>
          <p:nvPr/>
        </p:nvSpPr>
        <p:spPr bwMode="auto">
          <a:xfrm>
            <a:off x="228600" y="5791200"/>
            <a:ext cx="11430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spcBef>
                <a:spcPct val="30000"/>
              </a:spcBef>
            </a:pPr>
            <a:r>
              <a:rPr lang="en-US" sz="1600" b="1">
                <a:solidFill>
                  <a:srgbClr val="0099FF"/>
                </a:solidFill>
              </a:rPr>
              <a:t>Grade Level (4)</a:t>
            </a:r>
          </a:p>
        </p:txBody>
      </p:sp>
      <p:sp>
        <p:nvSpPr>
          <p:cNvPr id="51228" name="Line 106"/>
          <p:cNvSpPr>
            <a:spLocks noChangeShapeType="1"/>
          </p:cNvSpPr>
          <p:nvPr/>
        </p:nvSpPr>
        <p:spPr bwMode="auto">
          <a:xfrm flipH="1" flipV="1">
            <a:off x="1371600" y="2819400"/>
            <a:ext cx="838200" cy="2971800"/>
          </a:xfrm>
          <a:prstGeom prst="line">
            <a:avLst/>
          </a:prstGeom>
          <a:noFill/>
          <a:ln w="28575">
            <a:solidFill>
              <a:srgbClr val="FF33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1229" name="Rectangle 107"/>
          <p:cNvSpPr>
            <a:spLocks noChangeArrowheads="1"/>
          </p:cNvSpPr>
          <p:nvPr/>
        </p:nvSpPr>
        <p:spPr bwMode="auto">
          <a:xfrm>
            <a:off x="1600200" y="5791200"/>
            <a:ext cx="2260600" cy="684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spcBef>
                <a:spcPct val="30000"/>
              </a:spcBef>
            </a:pPr>
            <a:r>
              <a:rPr lang="en-US" sz="1600" b="1">
                <a:solidFill>
                  <a:srgbClr val="FF0000"/>
                </a:solidFill>
              </a:rPr>
              <a:t>Strand</a:t>
            </a:r>
          </a:p>
          <a:p>
            <a:pPr>
              <a:spcBef>
                <a:spcPct val="30000"/>
              </a:spcBef>
            </a:pPr>
            <a:r>
              <a:rPr lang="en-US" sz="1600" b="1">
                <a:solidFill>
                  <a:srgbClr val="FF0000"/>
                </a:solidFill>
              </a:rPr>
              <a:t>(ML = Music Literacy)</a:t>
            </a:r>
          </a:p>
        </p:txBody>
      </p:sp>
      <p:sp>
        <p:nvSpPr>
          <p:cNvPr id="51230" name="Line 108"/>
          <p:cNvSpPr>
            <a:spLocks noChangeShapeType="1"/>
          </p:cNvSpPr>
          <p:nvPr/>
        </p:nvSpPr>
        <p:spPr bwMode="auto">
          <a:xfrm flipH="1" flipV="1">
            <a:off x="1676400" y="2743200"/>
            <a:ext cx="2819400" cy="2895600"/>
          </a:xfrm>
          <a:prstGeom prst="line">
            <a:avLst/>
          </a:prstGeom>
          <a:noFill/>
          <a:ln w="28575">
            <a:solidFill>
              <a:srgbClr val="990099"/>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1231" name="Rectangle 109"/>
          <p:cNvSpPr>
            <a:spLocks noChangeArrowheads="1"/>
          </p:cNvSpPr>
          <p:nvPr/>
        </p:nvSpPr>
        <p:spPr bwMode="auto">
          <a:xfrm>
            <a:off x="4038600" y="5791200"/>
            <a:ext cx="16002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600" b="1">
                <a:solidFill>
                  <a:srgbClr val="990099"/>
                </a:solidFill>
              </a:rPr>
              <a:t>Essential Standard (1)</a:t>
            </a:r>
          </a:p>
        </p:txBody>
      </p:sp>
      <p:sp>
        <p:nvSpPr>
          <p:cNvPr id="51232" name="Line 111"/>
          <p:cNvSpPr>
            <a:spLocks noChangeShapeType="1"/>
          </p:cNvSpPr>
          <p:nvPr/>
        </p:nvSpPr>
        <p:spPr bwMode="auto">
          <a:xfrm flipH="1" flipV="1">
            <a:off x="4724400" y="4648200"/>
            <a:ext cx="1981200" cy="1371600"/>
          </a:xfrm>
          <a:prstGeom prst="line">
            <a:avLst/>
          </a:prstGeom>
          <a:noFill/>
          <a:ln w="28575">
            <a:solidFill>
              <a:srgbClr val="0099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1233" name="Rectangle 112"/>
          <p:cNvSpPr>
            <a:spLocks noChangeArrowheads="1"/>
          </p:cNvSpPr>
          <p:nvPr/>
        </p:nvSpPr>
        <p:spPr bwMode="auto">
          <a:xfrm>
            <a:off x="6629400" y="5867400"/>
            <a:ext cx="16764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1600" b="1">
                <a:solidFill>
                  <a:srgbClr val="009900"/>
                </a:solidFill>
              </a:rPr>
              <a:t>Clarifying Objective (3)</a:t>
            </a:r>
          </a:p>
        </p:txBody>
      </p:sp>
      <p:sp>
        <p:nvSpPr>
          <p:cNvPr id="51234" name="Line 108"/>
          <p:cNvSpPr>
            <a:spLocks noChangeShapeType="1"/>
          </p:cNvSpPr>
          <p:nvPr/>
        </p:nvSpPr>
        <p:spPr bwMode="auto">
          <a:xfrm flipH="1" flipV="1">
            <a:off x="4495800" y="4648200"/>
            <a:ext cx="0" cy="990600"/>
          </a:xfrm>
          <a:prstGeom prst="line">
            <a:avLst/>
          </a:prstGeom>
          <a:noFill/>
          <a:ln w="28575">
            <a:solidFill>
              <a:srgbClr val="990099"/>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1235" name="Line 108"/>
          <p:cNvSpPr>
            <a:spLocks noChangeShapeType="1"/>
          </p:cNvSpPr>
          <p:nvPr/>
        </p:nvSpPr>
        <p:spPr bwMode="auto">
          <a:xfrm flipV="1">
            <a:off x="2209800" y="4648200"/>
            <a:ext cx="1905000" cy="1143000"/>
          </a:xfrm>
          <a:prstGeom prst="line">
            <a:avLst/>
          </a:prstGeom>
          <a:noFill/>
          <a:ln w="28575">
            <a:solidFill>
              <a:srgbClr val="FF33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sp>
        <p:nvSpPr>
          <p:cNvPr id="51236" name="Line 108"/>
          <p:cNvSpPr>
            <a:spLocks noChangeShapeType="1"/>
          </p:cNvSpPr>
          <p:nvPr/>
        </p:nvSpPr>
        <p:spPr bwMode="auto">
          <a:xfrm flipV="1">
            <a:off x="838200" y="4572000"/>
            <a:ext cx="2971800" cy="990600"/>
          </a:xfrm>
          <a:prstGeom prst="line">
            <a:avLst/>
          </a:prstGeom>
          <a:noFill/>
          <a:ln w="28575">
            <a:solidFill>
              <a:srgbClr val="00CCFF"/>
            </a:solidFill>
            <a:round/>
            <a:headEnd/>
            <a:tailEnd type="triangle" w="med" len="med"/>
          </a:ln>
          <a:extLst>
            <a:ext uri="{909E8E84-426E-40DD-AFC4-6F175D3DCCD1}">
              <a14:hiddenFill xmlns="" xmlns:a14="http://schemas.microsoft.com/office/drawing/2010/main">
                <a:noFill/>
              </a14:hiddenFill>
            </a:ext>
          </a:extLst>
        </p:spPr>
        <p:txBody>
          <a:bodyPr/>
          <a:lstStyle/>
          <a:p>
            <a:endParaRPr lang="en-US"/>
          </a:p>
        </p:txBody>
      </p:sp>
      <p:graphicFrame>
        <p:nvGraphicFramePr>
          <p:cNvPr id="17" name="Table 16"/>
          <p:cNvGraphicFramePr>
            <a:graphicFrameLocks noGrp="1"/>
          </p:cNvGraphicFramePr>
          <p:nvPr/>
        </p:nvGraphicFramePr>
        <p:xfrm>
          <a:off x="990600" y="1371600"/>
          <a:ext cx="7086600" cy="304800"/>
        </p:xfrm>
        <a:graphic>
          <a:graphicData uri="http://schemas.openxmlformats.org/drawingml/2006/table">
            <a:tbl>
              <a:tblPr/>
              <a:tblGrid>
                <a:gridCol w="7086600"/>
              </a:tblGrid>
              <a:tr h="304800">
                <a:tc>
                  <a:txBody>
                    <a:bodyPr/>
                    <a:lstStyle/>
                    <a:p>
                      <a:pPr marL="0" marR="0" algn="ctr">
                        <a:spcBef>
                          <a:spcPts val="0"/>
                        </a:spcBef>
                        <a:spcAft>
                          <a:spcPts val="0"/>
                        </a:spcAft>
                      </a:pPr>
                      <a:r>
                        <a:rPr lang="en-US" sz="2000" b="1" dirty="0" smtClean="0">
                          <a:solidFill>
                            <a:schemeClr val="bg1"/>
                          </a:solidFill>
                          <a:latin typeface="Times New Roman"/>
                          <a:ea typeface="Times New Roman"/>
                          <a:cs typeface="Times New Roman"/>
                        </a:rPr>
                        <a:t>Musical </a:t>
                      </a:r>
                      <a:r>
                        <a:rPr lang="en-US" sz="2000" b="1" dirty="0">
                          <a:solidFill>
                            <a:schemeClr val="bg1"/>
                          </a:solidFill>
                          <a:latin typeface="Times New Roman"/>
                          <a:ea typeface="Times New Roman"/>
                          <a:cs typeface="Times New Roman"/>
                        </a:rPr>
                        <a:t>Literacy</a:t>
                      </a:r>
                      <a:endParaRPr lang="en-US" sz="2000" dirty="0">
                        <a:solidFill>
                          <a:schemeClr val="bg1"/>
                        </a:solidFill>
                        <a:latin typeface="Times New Roman"/>
                        <a:ea typeface="Times New Roman"/>
                        <a:cs typeface="Times New Roman"/>
                      </a:endParaRPr>
                    </a:p>
                  </a:txBody>
                  <a:tcPr marL="58994" marR="589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a:xfrm>
            <a:off x="381000" y="1219200"/>
            <a:ext cx="7772400" cy="4800600"/>
          </a:xfrm>
        </p:spPr>
        <p:txBody>
          <a:bodyPr/>
          <a:lstStyle/>
          <a:p>
            <a:pPr lvl="1" eaLnBrk="1" hangingPunct="1">
              <a:buFontTx/>
              <a:buNone/>
            </a:pPr>
            <a:endParaRPr lang="en-US" sz="2000" smtClean="0">
              <a:latin typeface="Arial" pitchFamily="34" charset="0"/>
              <a:cs typeface="Arial" pitchFamily="34" charset="0"/>
            </a:endParaRPr>
          </a:p>
          <a:p>
            <a:pPr lvl="1" eaLnBrk="1" hangingPunct="1"/>
            <a:r>
              <a:rPr lang="en-US" sz="2400" smtClean="0">
                <a:latin typeface="Arial" pitchFamily="34" charset="0"/>
                <a:cs typeface="Arial" pitchFamily="34" charset="0"/>
              </a:rPr>
              <a:t>Articulated K-12 with multiple entry points embedded </a:t>
            </a:r>
          </a:p>
          <a:p>
            <a:pPr lvl="1" eaLnBrk="1" hangingPunct="1">
              <a:buFontTx/>
              <a:buNone/>
            </a:pPr>
            <a:endParaRPr lang="en-US" sz="2000" smtClean="0">
              <a:latin typeface="Arial" pitchFamily="34" charset="0"/>
              <a:cs typeface="Arial" pitchFamily="34" charset="0"/>
            </a:endParaRPr>
          </a:p>
          <a:p>
            <a:pPr lvl="1" eaLnBrk="1" hangingPunct="1"/>
            <a:r>
              <a:rPr lang="en-US" sz="2400" smtClean="0">
                <a:latin typeface="Arial" pitchFamily="34" charset="0"/>
                <a:cs typeface="Arial" pitchFamily="34" charset="0"/>
              </a:rPr>
              <a:t>Organized grade-by-grade (K-8) and by proficiency level (9-12)</a:t>
            </a:r>
          </a:p>
          <a:p>
            <a:pPr lvl="1" eaLnBrk="1" hangingPunct="1">
              <a:buFontTx/>
              <a:buNone/>
            </a:pPr>
            <a:endParaRPr lang="en-US" sz="2000" smtClean="0">
              <a:latin typeface="Arial" pitchFamily="34" charset="0"/>
              <a:cs typeface="Arial" pitchFamily="34" charset="0"/>
            </a:endParaRPr>
          </a:p>
          <a:p>
            <a:pPr lvl="1" eaLnBrk="1" hangingPunct="1"/>
            <a:r>
              <a:rPr lang="en-US" sz="2400" smtClean="0">
                <a:latin typeface="Arial" pitchFamily="34" charset="0"/>
                <a:cs typeface="Arial" pitchFamily="34" charset="0"/>
              </a:rPr>
              <a:t>Student Profile</a:t>
            </a:r>
          </a:p>
          <a:p>
            <a:pPr lvl="1" eaLnBrk="1" hangingPunct="1">
              <a:buFontTx/>
              <a:buNone/>
            </a:pPr>
            <a:endParaRPr lang="en-US" sz="2000" smtClean="0">
              <a:latin typeface="Arial" pitchFamily="34" charset="0"/>
              <a:cs typeface="Arial" pitchFamily="34" charset="0"/>
            </a:endParaRPr>
          </a:p>
          <a:p>
            <a:pPr eaLnBrk="1" hangingPunct="1">
              <a:buFont typeface="Arial" pitchFamily="34" charset="0"/>
              <a:buNone/>
            </a:pPr>
            <a:endParaRPr lang="en-US" sz="2600" smtClean="0">
              <a:latin typeface="Arial" pitchFamily="34" charset="0"/>
              <a:cs typeface="Arial" pitchFamily="34" charset="0"/>
            </a:endParaRPr>
          </a:p>
        </p:txBody>
      </p:sp>
      <p:sp>
        <p:nvSpPr>
          <p:cNvPr id="59394" name="Rectangle 2"/>
          <p:cNvSpPr>
            <a:spLocks noGrp="1" noChangeArrowheads="1"/>
          </p:cNvSpPr>
          <p:nvPr>
            <p:ph type="title"/>
          </p:nvPr>
        </p:nvSpPr>
        <p:spPr/>
        <p:txBody>
          <a:bodyPr>
            <a:normAutofit fontScale="90000"/>
          </a:bodyPr>
          <a:lstStyle/>
          <a:p>
            <a:pPr eaLnBrk="1" hangingPunct="1"/>
            <a:r>
              <a:rPr lang="en-US" smtClean="0">
                <a:latin typeface="Arial" pitchFamily="34" charset="0"/>
                <a:cs typeface="Arial" pitchFamily="34" charset="0"/>
              </a:rPr>
              <a:t>Sequencing and Progression</a:t>
            </a:r>
            <a:br>
              <a:rPr lang="en-US" smtClean="0">
                <a:latin typeface="Arial" pitchFamily="34" charset="0"/>
                <a:cs typeface="Arial" pitchFamily="34" charset="0"/>
              </a:rPr>
            </a:br>
            <a:endParaRPr lang="en-US"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latin typeface="Arial" pitchFamily="34" charset="0"/>
                <a:cs typeface="Arial" pitchFamily="34" charset="0"/>
              </a:rPr>
              <a:t>HS Proficiency Levels</a:t>
            </a:r>
          </a:p>
        </p:txBody>
      </p:sp>
      <p:graphicFrame>
        <p:nvGraphicFramePr>
          <p:cNvPr id="612512" name="Group 160"/>
          <p:cNvGraphicFramePr>
            <a:graphicFrameLocks noGrp="1"/>
          </p:cNvGraphicFramePr>
          <p:nvPr>
            <p:ph type="tbl" idx="1"/>
          </p:nvPr>
        </p:nvGraphicFramePr>
        <p:xfrm>
          <a:off x="685800" y="1600200"/>
          <a:ext cx="7772400" cy="3238500"/>
        </p:xfrm>
        <a:graphic>
          <a:graphicData uri="http://schemas.openxmlformats.org/drawingml/2006/table">
            <a:tbl>
              <a:tblPr/>
              <a:tblGrid>
                <a:gridCol w="1943100"/>
                <a:gridCol w="1943100"/>
                <a:gridCol w="1943100"/>
                <a:gridCol w="1943100"/>
              </a:tblGrid>
              <a:tr h="990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Beginning</a:t>
                      </a:r>
                      <a:endParaRPr kumimoji="0" lang="en-US" sz="2600" b="0" i="0" u="none" strike="noStrike" cap="none" normalizeH="0" baseline="0" smtClean="0">
                        <a:ln>
                          <a:noFill/>
                        </a:ln>
                        <a:solidFill>
                          <a:srgbClr val="7F1353"/>
                        </a:solidFill>
                        <a:effectLst/>
                        <a:latin typeface="Arial" charset="0"/>
                        <a:ea typeface="ヒラギノ角ゴ Pro W3" pitchFamily="1"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Intermediate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Proficient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rgbClr val="7F1353"/>
                          </a:solidFill>
                          <a:effectLst/>
                          <a:latin typeface="Arial" charset="0"/>
                          <a:ea typeface="ヒラギノ角ゴ Pro W3" pitchFamily="1" charset="-128"/>
                        </a:rPr>
                        <a:t>Advanced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47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with</a:t>
                      </a:r>
                      <a:r>
                        <a:rPr kumimoji="0" lang="en-US" sz="1400" b="1" i="0" u="none" strike="noStrike" cap="none" normalizeH="0" baseline="0" smtClean="0">
                          <a:ln>
                            <a:noFill/>
                          </a:ln>
                          <a:solidFill>
                            <a:srgbClr val="7F1353"/>
                          </a:solidFill>
                          <a:effectLst/>
                          <a:latin typeface="Arial" charset="0"/>
                          <a:ea typeface="ヒラギノ角ゴ Pro W3" pitchFamily="1" charset="-128"/>
                        </a:rPr>
                        <a:t> no or limited K-8 progression</a:t>
                      </a:r>
                      <a:r>
                        <a:rPr kumimoji="0" lang="en-US" sz="1400" b="0" i="0" u="none" strike="noStrike" cap="none" normalizeH="0" baseline="0" smtClean="0">
                          <a:ln>
                            <a:noFill/>
                          </a:ln>
                          <a:solidFill>
                            <a:srgbClr val="7F1353"/>
                          </a:solidFill>
                          <a:effectLst/>
                          <a:latin typeface="Arial" charset="0"/>
                          <a:ea typeface="ヒラギノ角ゴ Pro W3" pitchFamily="1" charset="-128"/>
                        </a:rPr>
                        <a:t> in the arts education discipline (dance, music, theatre arts, or visual arts).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who have had a </a:t>
                      </a:r>
                      <a:r>
                        <a:rPr kumimoji="0" lang="en-US" sz="1400" b="1" i="0" u="none" strike="noStrike" cap="none" normalizeH="0" baseline="0" smtClean="0">
                          <a:ln>
                            <a:noFill/>
                          </a:ln>
                          <a:solidFill>
                            <a:srgbClr val="7F1353"/>
                          </a:solidFill>
                          <a:effectLst/>
                          <a:latin typeface="Arial" charset="0"/>
                          <a:ea typeface="ヒラギノ角ゴ Pro W3" pitchFamily="1" charset="-128"/>
                        </a:rPr>
                        <a:t>complete K-8 progression or who have achieved beginning level standards </a:t>
                      </a:r>
                      <a:r>
                        <a:rPr kumimoji="0" lang="en-US" sz="1400" b="0" i="0" u="none" strike="noStrike" cap="none" normalizeH="0" baseline="0" smtClean="0">
                          <a:ln>
                            <a:noFill/>
                          </a:ln>
                          <a:solidFill>
                            <a:srgbClr val="7F1353"/>
                          </a:solidFill>
                          <a:effectLst/>
                          <a:latin typeface="Arial" charset="0"/>
                          <a:ea typeface="ヒラギノ角ゴ Pro W3" pitchFamily="1" charset="-128"/>
                        </a:rPr>
                        <a:t>in the discipline at the high school 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who have </a:t>
                      </a:r>
                      <a:r>
                        <a:rPr kumimoji="0" lang="en-US" sz="1400" b="1" i="0" u="none" strike="noStrike" cap="none" normalizeH="0" baseline="0" smtClean="0">
                          <a:ln>
                            <a:noFill/>
                          </a:ln>
                          <a:solidFill>
                            <a:srgbClr val="7F1353"/>
                          </a:solidFill>
                          <a:effectLst/>
                          <a:latin typeface="Arial" charset="0"/>
                          <a:ea typeface="ヒラギノ角ゴ Pro W3" pitchFamily="1" charset="-128"/>
                        </a:rPr>
                        <a:t>achieved intermediate level standards</a:t>
                      </a:r>
                      <a:r>
                        <a:rPr kumimoji="0" lang="en-US" sz="1400" b="0" i="0" u="none" strike="noStrike" cap="none" normalizeH="0" baseline="0" smtClean="0">
                          <a:ln>
                            <a:noFill/>
                          </a:ln>
                          <a:solidFill>
                            <a:srgbClr val="7F1353"/>
                          </a:solidFill>
                          <a:effectLst/>
                          <a:latin typeface="Arial" charset="0"/>
                          <a:ea typeface="ヒラギノ角ゴ Pro W3" pitchFamily="1" charset="-128"/>
                        </a:rPr>
                        <a:t> in the discipline at the high school 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7F1353"/>
                          </a:solidFill>
                          <a:effectLst/>
                          <a:latin typeface="Arial" charset="0"/>
                          <a:ea typeface="ヒラギノ角ゴ Pro W3" pitchFamily="1" charset="-128"/>
                        </a:rPr>
                        <a:t>Standards are for students who have </a:t>
                      </a:r>
                      <a:r>
                        <a:rPr kumimoji="0" lang="en-US" sz="1400" b="1" i="0" u="none" strike="noStrike" cap="none" normalizeH="0" baseline="0" smtClean="0">
                          <a:ln>
                            <a:noFill/>
                          </a:ln>
                          <a:solidFill>
                            <a:srgbClr val="7F1353"/>
                          </a:solidFill>
                          <a:effectLst/>
                          <a:latin typeface="Arial" charset="0"/>
                          <a:ea typeface="ヒラギノ角ゴ Pro W3" pitchFamily="1" charset="-128"/>
                        </a:rPr>
                        <a:t>achieved proficient level standards</a:t>
                      </a:r>
                      <a:r>
                        <a:rPr kumimoji="0" lang="en-US" sz="1400" b="0" i="0" u="none" strike="noStrike" cap="none" normalizeH="0" baseline="0" smtClean="0">
                          <a:ln>
                            <a:noFill/>
                          </a:ln>
                          <a:solidFill>
                            <a:srgbClr val="7F1353"/>
                          </a:solidFill>
                          <a:effectLst/>
                          <a:latin typeface="Arial" charset="0"/>
                          <a:ea typeface="ヒラギノ角ゴ Pro W3" pitchFamily="1" charset="-128"/>
                        </a:rPr>
                        <a:t> in the discipline at the high school level.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0436" name="Text Box 161"/>
          <p:cNvSpPr txBox="1">
            <a:spLocks noChangeArrowheads="1"/>
          </p:cNvSpPr>
          <p:nvPr/>
        </p:nvSpPr>
        <p:spPr bwMode="auto">
          <a:xfrm>
            <a:off x="990600" y="5029200"/>
            <a:ext cx="7543800" cy="6309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sz="1400" i="1" dirty="0"/>
              <a:t>Note: students of various proficiency levels may be served within the same class or </a:t>
            </a:r>
            <a:r>
              <a:rPr lang="en-US" sz="1400" i="1" dirty="0" smtClean="0"/>
              <a:t>course</a:t>
            </a:r>
          </a:p>
          <a:p>
            <a:pPr eaLnBrk="1" hangingPunct="1">
              <a:spcBef>
                <a:spcPct val="50000"/>
              </a:spcBef>
            </a:pPr>
            <a:r>
              <a:rPr lang="en-US" sz="1400" i="1" dirty="0" smtClean="0"/>
              <a:t>Note:  we will notify you if  course numbers change to reflect new proficiency levels</a:t>
            </a:r>
            <a:r>
              <a:rPr lang="en-US" sz="1400" i="1" dirty="0" smtClean="0"/>
              <a:t>.</a:t>
            </a:r>
            <a:endParaRPr lang="en-US" sz="1400"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a:xfrm>
            <a:off x="381000" y="1219200"/>
            <a:ext cx="7772400" cy="4800600"/>
          </a:xfrm>
        </p:spPr>
        <p:txBody>
          <a:bodyPr/>
          <a:lstStyle/>
          <a:p>
            <a:pPr lvl="1" eaLnBrk="1" hangingPunct="1">
              <a:buFontTx/>
              <a:buNone/>
            </a:pPr>
            <a:endParaRPr lang="en-US" sz="2000" dirty="0" smtClean="0">
              <a:latin typeface="Arial" pitchFamily="34" charset="0"/>
              <a:cs typeface="Arial" pitchFamily="34" charset="0"/>
            </a:endParaRPr>
          </a:p>
          <a:p>
            <a:pPr lvl="1" eaLnBrk="1" hangingPunct="1">
              <a:buFontTx/>
              <a:buNone/>
            </a:pPr>
            <a:r>
              <a:rPr lang="en-US" sz="2000" dirty="0" smtClean="0">
                <a:latin typeface="Arial" pitchFamily="34" charset="0"/>
                <a:cs typeface="Arial" pitchFamily="34" charset="0"/>
              </a:rPr>
              <a:t>Reflect a sequence to include at least one advanced level</a:t>
            </a:r>
          </a:p>
          <a:p>
            <a:pPr lvl="1" eaLnBrk="1" hangingPunct="1">
              <a:buFontTx/>
              <a:buNone/>
            </a:pPr>
            <a:endParaRPr lang="en-US" sz="2000" dirty="0" smtClean="0">
              <a:latin typeface="Arial" pitchFamily="34" charset="0"/>
              <a:cs typeface="Arial" pitchFamily="34" charset="0"/>
            </a:endParaRPr>
          </a:p>
          <a:p>
            <a:pPr lvl="1" eaLnBrk="1" hangingPunct="1">
              <a:buFontTx/>
              <a:buNone/>
            </a:pPr>
            <a:r>
              <a:rPr lang="en-US" sz="2000" dirty="0" smtClean="0">
                <a:latin typeface="Arial" pitchFamily="34" charset="0"/>
                <a:cs typeface="Arial" pitchFamily="34" charset="0"/>
              </a:rPr>
              <a:t>May include honors, AP, or IB courses</a:t>
            </a:r>
          </a:p>
          <a:p>
            <a:pPr lvl="1" eaLnBrk="1" hangingPunct="1">
              <a:buFontTx/>
              <a:buNone/>
            </a:pPr>
            <a:endParaRPr lang="en-US" sz="2000" dirty="0" smtClean="0">
              <a:latin typeface="Arial" pitchFamily="34" charset="0"/>
              <a:cs typeface="Arial" pitchFamily="34" charset="0"/>
            </a:endParaRPr>
          </a:p>
          <a:p>
            <a:pPr lvl="1" eaLnBrk="1" hangingPunct="1">
              <a:buFontTx/>
              <a:buNone/>
            </a:pPr>
            <a:r>
              <a:rPr lang="en-US" sz="2000" dirty="0" smtClean="0">
                <a:latin typeface="Arial" pitchFamily="34" charset="0"/>
                <a:cs typeface="Arial" pitchFamily="34" charset="0"/>
              </a:rPr>
              <a:t>Should lead to a culminating project that allows students to demonstrate advanced skills (may be part of a professional portfolio)</a:t>
            </a:r>
          </a:p>
          <a:p>
            <a:pPr lvl="1" eaLnBrk="1" hangingPunct="1">
              <a:buFontTx/>
              <a:buNone/>
            </a:pPr>
            <a:endParaRPr lang="en-US" sz="2000" dirty="0" smtClean="0">
              <a:latin typeface="Arial" pitchFamily="34" charset="0"/>
              <a:cs typeface="Arial" pitchFamily="34" charset="0"/>
            </a:endParaRPr>
          </a:p>
          <a:p>
            <a:pPr lvl="1" eaLnBrk="1" hangingPunct="1">
              <a:buFontTx/>
              <a:buNone/>
            </a:pPr>
            <a:r>
              <a:rPr lang="en-US" sz="2000" dirty="0" smtClean="0">
                <a:latin typeface="Arial" pitchFamily="34" charset="0"/>
                <a:cs typeface="Arial" pitchFamily="34" charset="0"/>
              </a:rPr>
              <a:t>Prepare for career pursuits or advanced study in higher education or</a:t>
            </a:r>
            <a:endParaRPr lang="en-US" sz="2000" dirty="0" smtClean="0">
              <a:latin typeface="Arial" pitchFamily="34" charset="0"/>
              <a:cs typeface="Arial" pitchFamily="34" charset="0"/>
            </a:endParaRPr>
          </a:p>
          <a:p>
            <a:pPr lvl="1" eaLnBrk="1" hangingPunct="1">
              <a:buFontTx/>
              <a:buNone/>
            </a:pPr>
            <a:endParaRPr lang="en-US" sz="2000" dirty="0" smtClean="0">
              <a:latin typeface="Arial" pitchFamily="34" charset="0"/>
              <a:cs typeface="Arial" pitchFamily="34" charset="0"/>
            </a:endParaRPr>
          </a:p>
          <a:p>
            <a:pPr eaLnBrk="1" hangingPunct="1">
              <a:buFont typeface="Arial" pitchFamily="34" charset="0"/>
              <a:buNone/>
            </a:pPr>
            <a:endParaRPr lang="en-US" sz="2600" dirty="0" smtClean="0">
              <a:latin typeface="Arial" pitchFamily="34" charset="0"/>
              <a:cs typeface="Arial" pitchFamily="34" charset="0"/>
            </a:endParaRPr>
          </a:p>
        </p:txBody>
      </p:sp>
      <p:sp>
        <p:nvSpPr>
          <p:cNvPr id="59394" name="Rectangle 2"/>
          <p:cNvSpPr>
            <a:spLocks noGrp="1" noChangeArrowheads="1"/>
          </p:cNvSpPr>
          <p:nvPr>
            <p:ph type="title"/>
          </p:nvPr>
        </p:nvSpPr>
        <p:spPr/>
        <p:txBody>
          <a:bodyPr>
            <a:normAutofit fontScale="90000"/>
          </a:bodyPr>
          <a:lstStyle/>
          <a:p>
            <a:pPr algn="ctr" eaLnBrk="1" hangingPunct="1"/>
            <a:r>
              <a:rPr lang="en-US" dirty="0" smtClean="0">
                <a:latin typeface="Arial" pitchFamily="34" charset="0"/>
                <a:cs typeface="Arial" pitchFamily="34" charset="0"/>
              </a:rPr>
              <a:t>Arts Concentrations</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Race </a:t>
            </a:r>
            <a:r>
              <a:rPr lang="en-US" b="1" dirty="0" smtClean="0"/>
              <a:t>to the Top - </a:t>
            </a:r>
            <a:r>
              <a:rPr lang="en-US" b="1" u="sng" dirty="0" smtClean="0">
                <a:hlinkClick r:id="rId3"/>
              </a:rPr>
              <a:t>http://www.wcpss.net/curriculum-instruction/race-to-the-top/</a:t>
            </a:r>
            <a:endParaRPr lang="en-US" dirty="0" smtClean="0"/>
          </a:p>
          <a:p>
            <a:r>
              <a:rPr lang="en-US" b="1" dirty="0" smtClean="0"/>
              <a:t>NCDPI – ACRE – Accountability &amp; Curriculum Reform Effort</a:t>
            </a:r>
            <a:endParaRPr lang="en-US" dirty="0" smtClean="0"/>
          </a:p>
          <a:p>
            <a:r>
              <a:rPr lang="en-US" b="1" u="sng" dirty="0" smtClean="0">
                <a:hlinkClick r:id="rId4"/>
              </a:rPr>
              <a:t>http://www.ncpublicschools.org/acre/</a:t>
            </a:r>
            <a:endParaRPr lang="en-US" dirty="0" smtClean="0"/>
          </a:p>
          <a:p>
            <a:r>
              <a:rPr lang="en-US" b="1" dirty="0" smtClean="0"/>
              <a:t>Common Core/Essential Standards for Arts Education</a:t>
            </a:r>
            <a:endParaRPr lang="en-US" dirty="0" smtClean="0"/>
          </a:p>
          <a:p>
            <a:r>
              <a:rPr lang="en-US" b="1" u="sng" dirty="0" smtClean="0">
                <a:hlinkClick r:id="rId5"/>
              </a:rPr>
              <a:t>http://www.ncpublicschools.org/acre/standards/new-standards/</a:t>
            </a:r>
            <a:endParaRPr lang="en-US" dirty="0" smtClean="0"/>
          </a:p>
          <a:p>
            <a:endParaRPr lang="en-US" dirty="0"/>
          </a:p>
        </p:txBody>
      </p:sp>
      <p:sp>
        <p:nvSpPr>
          <p:cNvPr id="3" name="Title 2"/>
          <p:cNvSpPr>
            <a:spLocks noGrp="1"/>
          </p:cNvSpPr>
          <p:nvPr>
            <p:ph type="title"/>
          </p:nvPr>
        </p:nvSpPr>
        <p:spPr/>
        <p:txBody>
          <a:bodyPr/>
          <a:lstStyle/>
          <a:p>
            <a:r>
              <a:rPr lang="en-US" dirty="0" smtClean="0"/>
              <a:t>Additional Resources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concludes the PowerPoint for Module 1.</a:t>
            </a:r>
          </a:p>
          <a:p>
            <a:r>
              <a:rPr lang="en-US" dirty="0" smtClean="0"/>
              <a:t>Please go to the next folder to complete the “do” section</a:t>
            </a:r>
          </a:p>
          <a:p>
            <a:pPr lvl="1"/>
            <a:r>
              <a:rPr lang="en-US" dirty="0" smtClean="0"/>
              <a:t>Preamble/Philosophy</a:t>
            </a:r>
          </a:p>
          <a:p>
            <a:pPr lvl="1"/>
            <a:r>
              <a:rPr lang="en-US" dirty="0" smtClean="0"/>
              <a:t>Essential Standards Elevator Speech – post to the discussion tab.</a:t>
            </a:r>
          </a:p>
          <a:p>
            <a:pPr lvl="1"/>
            <a:endParaRPr lang="en-US" dirty="0" smtClean="0"/>
          </a:p>
          <a:p>
            <a:pPr lvl="1">
              <a:buNone/>
            </a:pPr>
            <a:r>
              <a:rPr lang="en-US" dirty="0" smtClean="0"/>
              <a:t>GREAT WORK!!!</a:t>
            </a:r>
            <a:endParaRPr lang="en-US" dirty="0" smtClean="0"/>
          </a:p>
        </p:txBody>
      </p:sp>
      <p:sp>
        <p:nvSpPr>
          <p:cNvPr id="3" name="Title 2"/>
          <p:cNvSpPr>
            <a:spLocks noGrp="1"/>
          </p:cNvSpPr>
          <p:nvPr>
            <p:ph type="title"/>
          </p:nvPr>
        </p:nvSpPr>
        <p:spPr/>
        <p:txBody>
          <a:bodyPr/>
          <a:lstStyle/>
          <a:p>
            <a:r>
              <a:rPr lang="en-US" dirty="0" smtClean="0"/>
              <a:t>Next Steps…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Learning </a:t>
            </a:r>
            <a:r>
              <a:rPr lang="en-US" dirty="0"/>
              <a:t>Outcome - Participants will gain an understanding of the design and organization of the CCES document by:</a:t>
            </a:r>
          </a:p>
          <a:p>
            <a:pPr lvl="1"/>
            <a:r>
              <a:rPr lang="en-US" dirty="0"/>
              <a:t>Exploring an Overview of Common Core/Essential Standards </a:t>
            </a:r>
          </a:p>
          <a:p>
            <a:pPr lvl="1"/>
            <a:r>
              <a:rPr lang="en-US" dirty="0" smtClean="0"/>
              <a:t>Understanding </a:t>
            </a:r>
            <a:r>
              <a:rPr lang="en-US" dirty="0"/>
              <a:t>the </a:t>
            </a:r>
            <a:r>
              <a:rPr lang="en-US" dirty="0" smtClean="0"/>
              <a:t>Nomenclature / Document </a:t>
            </a:r>
            <a:r>
              <a:rPr lang="en-US" dirty="0" smtClean="0"/>
              <a:t>Design</a:t>
            </a:r>
          </a:p>
          <a:p>
            <a:pPr lvl="1"/>
            <a:r>
              <a:rPr lang="en-US" dirty="0" smtClean="0"/>
              <a:t>Reading the Preamble/Philosophy for Arts Education (Highlight answers to Scavenger Hunt </a:t>
            </a:r>
            <a:r>
              <a:rPr lang="en-US" dirty="0" smtClean="0"/>
              <a:t>Questions</a:t>
            </a:r>
            <a:endParaRPr lang="en-US" dirty="0"/>
          </a:p>
          <a:p>
            <a:pPr lvl="1"/>
            <a:r>
              <a:rPr lang="en-US" dirty="0" smtClean="0"/>
              <a:t>Reviewing relevant resource documents</a:t>
            </a:r>
            <a:endParaRPr lang="en-US" dirty="0"/>
          </a:p>
          <a:p>
            <a:pPr lvl="1"/>
            <a:r>
              <a:rPr lang="en-US" dirty="0" smtClean="0"/>
              <a:t>Creating an </a:t>
            </a:r>
            <a:r>
              <a:rPr lang="en-US" dirty="0"/>
              <a:t>elevator speech that communicates the most important concepts taught in your subject </a:t>
            </a:r>
            <a:r>
              <a:rPr lang="en-US" dirty="0" smtClean="0"/>
              <a:t>area</a:t>
            </a:r>
            <a:endParaRPr lang="en-US" dirty="0"/>
          </a:p>
          <a:p>
            <a:endParaRPr lang="en-US" dirty="0"/>
          </a:p>
        </p:txBody>
      </p:sp>
      <p:sp>
        <p:nvSpPr>
          <p:cNvPr id="2" name="Title 1"/>
          <p:cNvSpPr>
            <a:spLocks noGrp="1"/>
          </p:cNvSpPr>
          <p:nvPr>
            <p:ph type="title"/>
          </p:nvPr>
        </p:nvSpPr>
        <p:spPr/>
        <p:txBody>
          <a:bodyPr>
            <a:normAutofit/>
          </a:bodyPr>
          <a:lstStyle/>
          <a:p>
            <a:r>
              <a:rPr lang="en-US" sz="3200" b="1" dirty="0" smtClean="0"/>
              <a:t>Module I – Introduction to Essential Standards  Learning Outcomes</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Standards </a:t>
            </a:r>
            <a:r>
              <a:rPr lang="en-US" dirty="0"/>
              <a:t>were developed in collaboration with teachers, school administrators, and experts from across the country to provide a clear and </a:t>
            </a:r>
            <a:r>
              <a:rPr lang="en-US" dirty="0" smtClean="0"/>
              <a:t>consistent, national framework </a:t>
            </a:r>
            <a:r>
              <a:rPr lang="en-US" dirty="0"/>
              <a:t>to prepare our children for college and the workforce. </a:t>
            </a:r>
            <a:endParaRPr lang="en-US" dirty="0" smtClean="0"/>
          </a:p>
          <a:p>
            <a:r>
              <a:rPr lang="en-US" u="sng" dirty="0" smtClean="0">
                <a:hlinkClick r:id="rId2"/>
              </a:rPr>
              <a:t>http</a:t>
            </a:r>
            <a:r>
              <a:rPr lang="en-US" u="sng" dirty="0">
                <a:hlinkClick r:id="rId2"/>
              </a:rPr>
              <a:t>://www.corestandards.org/</a:t>
            </a:r>
            <a:endParaRPr lang="en-US" dirty="0"/>
          </a:p>
          <a:p>
            <a:endParaRPr lang="en-US" dirty="0"/>
          </a:p>
        </p:txBody>
      </p:sp>
      <p:sp>
        <p:nvSpPr>
          <p:cNvPr id="2" name="Title 1"/>
          <p:cNvSpPr>
            <a:spLocks noGrp="1"/>
          </p:cNvSpPr>
          <p:nvPr>
            <p:ph type="title"/>
          </p:nvPr>
        </p:nvSpPr>
        <p:spPr/>
        <p:txBody>
          <a:bodyPr/>
          <a:lstStyle/>
          <a:p>
            <a:r>
              <a:rPr lang="en-US" dirty="0" smtClean="0"/>
              <a:t>Common Core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were written by NC classroom teachers, school administrators, content and curriculum experts from the Department of Public instruction, university and community college faculty, and national experts on curriculum design. These standards are specific to North Carolina and were formatted with NC teachers in mind. </a:t>
            </a:r>
            <a:endParaRPr lang="en-US" dirty="0" smtClean="0"/>
          </a:p>
          <a:p>
            <a:r>
              <a:rPr lang="en-US" b="1" dirty="0"/>
              <a:t>Healthful Living, Science, Social Studies, </a:t>
            </a:r>
            <a:r>
              <a:rPr lang="en-US" b="1" i="1" u="sng" dirty="0">
                <a:solidFill>
                  <a:srgbClr val="FF0000"/>
                </a:solidFill>
              </a:rPr>
              <a:t>Arts Education</a:t>
            </a:r>
            <a:r>
              <a:rPr lang="en-US" b="1" i="1" dirty="0">
                <a:solidFill>
                  <a:srgbClr val="FF0000"/>
                </a:solidFill>
              </a:rPr>
              <a:t>,</a:t>
            </a:r>
            <a:r>
              <a:rPr lang="en-US" b="1" dirty="0"/>
              <a:t> World Languages, Information and Technology Skills, Occupational Course of Study</a:t>
            </a:r>
            <a:endParaRPr lang="en-US" dirty="0"/>
          </a:p>
          <a:p>
            <a:endParaRPr lang="en-US" dirty="0"/>
          </a:p>
        </p:txBody>
      </p:sp>
      <p:sp>
        <p:nvSpPr>
          <p:cNvPr id="2" name="Title 1"/>
          <p:cNvSpPr>
            <a:spLocks noGrp="1"/>
          </p:cNvSpPr>
          <p:nvPr>
            <p:ph type="title"/>
          </p:nvPr>
        </p:nvSpPr>
        <p:spPr/>
        <p:txBody>
          <a:bodyPr/>
          <a:lstStyle/>
          <a:p>
            <a:r>
              <a:rPr lang="en-US" dirty="0" smtClean="0"/>
              <a:t>Essential Standards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noChangeArrowheads="1"/>
          </p:cNvSpPr>
          <p:nvPr>
            <p:ph type="title"/>
          </p:nvPr>
        </p:nvSpPr>
        <p:spPr/>
        <p:txBody>
          <a:bodyPr>
            <a:normAutofit fontScale="90000"/>
          </a:bodyPr>
          <a:lstStyle/>
          <a:p>
            <a:pPr eaLnBrk="1" hangingPunct="1"/>
            <a:r>
              <a:rPr lang="en-US" smtClean="0">
                <a:latin typeface="Arial" pitchFamily="34" charset="0"/>
                <a:cs typeface="Arial" pitchFamily="34" charset="0"/>
              </a:rPr>
              <a:t>Essential Standards</a:t>
            </a:r>
            <a:br>
              <a:rPr lang="en-US" smtClean="0">
                <a:latin typeface="Arial" pitchFamily="34" charset="0"/>
                <a:cs typeface="Arial" pitchFamily="34" charset="0"/>
              </a:rPr>
            </a:br>
            <a:r>
              <a:rPr lang="en-US" smtClean="0">
                <a:latin typeface="Arial" pitchFamily="34" charset="0"/>
                <a:cs typeface="Arial" pitchFamily="34" charset="0"/>
              </a:rPr>
              <a:t> Guiding Question</a:t>
            </a:r>
          </a:p>
        </p:txBody>
      </p:sp>
      <p:pic>
        <p:nvPicPr>
          <p:cNvPr id="26627" name="Picture 3" descr="MPj04388110000[1]"/>
          <p:cNvPicPr>
            <a:picLocks noGrp="1" noChangeAspect="1" noChangeArrowheads="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2944263" y="1600200"/>
            <a:ext cx="3255474" cy="2171700"/>
          </a:xfrm>
        </p:spPr>
      </p:pic>
      <p:sp>
        <p:nvSpPr>
          <p:cNvPr id="26628" name="Rectangle 6"/>
          <p:cNvSpPr>
            <a:spLocks noGrp="1" noChangeArrowheads="1"/>
          </p:cNvSpPr>
          <p:nvPr>
            <p:ph type="body" sz="half" idx="2"/>
          </p:nvPr>
        </p:nvSpPr>
        <p:spPr>
          <a:xfrm>
            <a:off x="304800" y="3924300"/>
            <a:ext cx="8458200" cy="2171700"/>
          </a:xfrm>
        </p:spPr>
        <p:txBody>
          <a:bodyPr/>
          <a:lstStyle/>
          <a:p>
            <a:pPr eaLnBrk="1" hangingPunct="1">
              <a:buFontTx/>
              <a:buNone/>
            </a:pPr>
            <a:r>
              <a:rPr lang="en-US" sz="2600" smtClean="0">
                <a:latin typeface="Arial" pitchFamily="34" charset="0"/>
                <a:cs typeface="Arial" pitchFamily="34" charset="0"/>
              </a:rPr>
              <a:t>	What do students need to know, understand, and be able to do to ensure their success in the future, whether it be the next class, post-secondary, or the world of work?                                                    </a:t>
            </a:r>
          </a:p>
        </p:txBody>
      </p:sp>
      <p:sp>
        <p:nvSpPr>
          <p:cNvPr id="5" name="Slide Number Placeholder 3"/>
          <p:cNvSpPr>
            <a:spLocks noGrp="1"/>
          </p:cNvSpPr>
          <p:nvPr>
            <p:ph type="sldNum" sz="quarter" idx="10"/>
          </p:nvPr>
        </p:nvSpPr>
        <p:spPr>
          <a:xfrm>
            <a:off x="7391400" y="6324600"/>
            <a:ext cx="1371600" cy="365125"/>
          </a:xfrm>
        </p:spPr>
        <p:txBody>
          <a:bodyPr/>
          <a:lstStyle/>
          <a:p>
            <a:pPr>
              <a:defRPr/>
            </a:pPr>
            <a:r>
              <a:rPr lang="en-US" dirty="0" smtClean="0"/>
              <a:t>Image Citation 4</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Standards are:</a:t>
            </a:r>
            <a:endParaRPr lang="en-US" dirty="0"/>
          </a:p>
        </p:txBody>
      </p:sp>
      <p:sp>
        <p:nvSpPr>
          <p:cNvPr id="3" name="Content Placeholder 2"/>
          <p:cNvSpPr>
            <a:spLocks noGrp="1"/>
          </p:cNvSpPr>
          <p:nvPr>
            <p:ph sz="half" idx="1"/>
          </p:nvPr>
        </p:nvSpPr>
        <p:spPr>
          <a:xfrm>
            <a:off x="685800" y="1600200"/>
            <a:ext cx="7772400" cy="4495800"/>
          </a:xfrm>
        </p:spPr>
        <p:txBody>
          <a:bodyPr>
            <a:normAutofit fontScale="85000" lnSpcReduction="20000"/>
          </a:bodyPr>
          <a:lstStyle/>
          <a:p>
            <a:pPr>
              <a:buNone/>
            </a:pPr>
            <a:endParaRPr lang="en-US" sz="2000" dirty="0" smtClean="0"/>
          </a:p>
          <a:p>
            <a:pPr>
              <a:buFontTx/>
              <a:buChar char="•"/>
            </a:pPr>
            <a:r>
              <a:rPr lang="en-US" sz="2000" dirty="0" smtClean="0">
                <a:solidFill>
                  <a:schemeClr val="accent5">
                    <a:lumMod val="75000"/>
                  </a:schemeClr>
                </a:solidFill>
              </a:rPr>
              <a:t>Skills, understandings and learning experiences mastered at each level to move to the next level</a:t>
            </a:r>
          </a:p>
          <a:p>
            <a:endParaRPr lang="en-US" sz="2000" dirty="0" smtClean="0"/>
          </a:p>
          <a:p>
            <a:pPr>
              <a:buFontTx/>
              <a:buChar char="•"/>
            </a:pPr>
            <a:r>
              <a:rPr lang="en-US" sz="2000" dirty="0" smtClean="0"/>
              <a:t>“</a:t>
            </a:r>
            <a:r>
              <a:rPr lang="en-US" sz="2000" dirty="0" smtClean="0">
                <a:solidFill>
                  <a:schemeClr val="accent2">
                    <a:lumMod val="75000"/>
                  </a:schemeClr>
                </a:solidFill>
              </a:rPr>
              <a:t>Must Have" goals of the curriculum </a:t>
            </a:r>
          </a:p>
          <a:p>
            <a:pPr>
              <a:buFontTx/>
              <a:buChar char="•"/>
            </a:pPr>
            <a:endParaRPr lang="en-US" sz="2000" dirty="0" smtClean="0"/>
          </a:p>
          <a:p>
            <a:pPr>
              <a:buFontTx/>
              <a:buChar char="•"/>
            </a:pPr>
            <a:r>
              <a:rPr lang="en-US" sz="2000" dirty="0" smtClean="0">
                <a:solidFill>
                  <a:srgbClr val="00B050"/>
                </a:solidFill>
              </a:rPr>
              <a:t>Focused on higher-order knowledge and skills all students should master</a:t>
            </a:r>
          </a:p>
          <a:p>
            <a:endParaRPr lang="en-US" sz="2000" dirty="0" smtClean="0"/>
          </a:p>
          <a:p>
            <a:pPr>
              <a:buFontTx/>
              <a:buChar char="•"/>
            </a:pPr>
            <a:r>
              <a:rPr lang="en-US" sz="2000" dirty="0" smtClean="0">
                <a:solidFill>
                  <a:srgbClr val="C00000"/>
                </a:solidFill>
              </a:rPr>
              <a:t>Resolution to the "inch-deep, mile-wide" concern about the current SCOS</a:t>
            </a:r>
          </a:p>
          <a:p>
            <a:endParaRPr lang="en-US" sz="2000" dirty="0" smtClean="0"/>
          </a:p>
          <a:p>
            <a:pPr>
              <a:buFontTx/>
              <a:buChar char="•"/>
            </a:pPr>
            <a:r>
              <a:rPr lang="en-US" sz="2000" dirty="0" smtClean="0">
                <a:solidFill>
                  <a:schemeClr val="accent1">
                    <a:lumMod val="75000"/>
                  </a:schemeClr>
                </a:solidFill>
              </a:rPr>
              <a:t>Assurance that every student learns essential content and skills for the 21st Century</a:t>
            </a:r>
          </a:p>
          <a:p>
            <a:pPr>
              <a:buFontTx/>
              <a:buChar char="•"/>
            </a:pPr>
            <a:endParaRPr lang="en-US" sz="2000" dirty="0" smtClean="0">
              <a:solidFill>
                <a:srgbClr val="580035"/>
              </a:solidFill>
            </a:endParaRPr>
          </a:p>
          <a:p>
            <a:pPr>
              <a:buFontTx/>
              <a:buChar char="•"/>
            </a:pPr>
            <a:r>
              <a:rPr lang="en-US" sz="2000" dirty="0" smtClean="0">
                <a:solidFill>
                  <a:srgbClr val="580035"/>
                </a:solidFill>
              </a:rPr>
              <a:t>Essential standards are to be assessed in the classroom via formative, benchmark/interim, and summative assessments.</a:t>
            </a:r>
          </a:p>
          <a:p>
            <a:endParaRPr lang="en-US" sz="1000" dirty="0" smtClean="0">
              <a:solidFill>
                <a:srgbClr val="580035"/>
              </a:solidFill>
            </a:endParaRPr>
          </a:p>
          <a:p>
            <a:endParaRPr lang="en-US" sz="1000" dirty="0" smtClean="0"/>
          </a:p>
          <a:p>
            <a:endParaRPr lang="en-US" sz="1000" dirty="0" smtClean="0"/>
          </a:p>
          <a:p>
            <a:endParaRPr lang="en-US" sz="10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Standards</a:t>
            </a:r>
            <a:endParaRPr lang="en-US" dirty="0"/>
          </a:p>
        </p:txBody>
      </p:sp>
      <p:sp>
        <p:nvSpPr>
          <p:cNvPr id="3" name="Content Placeholder 2"/>
          <p:cNvSpPr>
            <a:spLocks noGrp="1"/>
          </p:cNvSpPr>
          <p:nvPr>
            <p:ph sz="half" idx="1"/>
          </p:nvPr>
        </p:nvSpPr>
        <p:spPr>
          <a:xfrm>
            <a:off x="685800" y="1600200"/>
            <a:ext cx="7772400" cy="4419600"/>
          </a:xfrm>
        </p:spPr>
        <p:txBody>
          <a:bodyPr/>
          <a:lstStyle/>
          <a:p>
            <a:endParaRPr lang="en-US" sz="1000" dirty="0" smtClean="0"/>
          </a:p>
          <a:p>
            <a:r>
              <a:rPr lang="en-US" sz="2800" dirty="0"/>
              <a:t>C</a:t>
            </a:r>
            <a:r>
              <a:rPr lang="en-US" sz="2800" dirty="0" smtClean="0"/>
              <a:t>ontain Knowledge &amp; Skills that are:</a:t>
            </a:r>
          </a:p>
          <a:p>
            <a:endParaRPr lang="en-US" sz="2800" dirty="0" smtClean="0"/>
          </a:p>
          <a:p>
            <a:pPr lvl="1"/>
            <a:r>
              <a:rPr lang="en-US" dirty="0" smtClean="0"/>
              <a:t>valuable beyond one test: </a:t>
            </a:r>
            <a:r>
              <a:rPr lang="en-US" b="1" dirty="0" smtClean="0"/>
              <a:t>ENDURANCE</a:t>
            </a:r>
          </a:p>
          <a:p>
            <a:pPr lvl="1"/>
            <a:endParaRPr lang="en-US" b="1" dirty="0" smtClean="0"/>
          </a:p>
          <a:p>
            <a:pPr lvl="1"/>
            <a:r>
              <a:rPr lang="en-US" dirty="0" smtClean="0"/>
              <a:t>valuable in multiple disciplines: </a:t>
            </a:r>
            <a:r>
              <a:rPr lang="en-US" b="1" dirty="0" smtClean="0"/>
              <a:t>LEVERAGE</a:t>
            </a:r>
          </a:p>
          <a:p>
            <a:pPr lvl="1"/>
            <a:endParaRPr lang="en-US" dirty="0" smtClean="0"/>
          </a:p>
          <a:p>
            <a:pPr lvl="1"/>
            <a:r>
              <a:rPr lang="en-US" dirty="0" smtClean="0"/>
              <a:t>necessary for success at next level: </a:t>
            </a:r>
            <a:r>
              <a:rPr lang="en-US" b="1" dirty="0" smtClean="0"/>
              <a:t>READINESS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Essential Standards Design</a:t>
            </a:r>
          </a:p>
          <a:p>
            <a:pPr lvl="1"/>
            <a:r>
              <a:rPr lang="en-US" dirty="0" smtClean="0"/>
              <a:t>Strands</a:t>
            </a:r>
          </a:p>
          <a:p>
            <a:pPr lvl="1"/>
            <a:r>
              <a:rPr lang="en-US" dirty="0" smtClean="0"/>
              <a:t>Standards</a:t>
            </a:r>
          </a:p>
          <a:p>
            <a:pPr lvl="1"/>
            <a:r>
              <a:rPr lang="en-US" dirty="0" smtClean="0"/>
              <a:t>Clarifying Objectives</a:t>
            </a:r>
            <a:endParaRPr lang="en-US" dirty="0"/>
          </a:p>
        </p:txBody>
      </p:sp>
      <p:sp>
        <p:nvSpPr>
          <p:cNvPr id="2" name="Title 1"/>
          <p:cNvSpPr>
            <a:spLocks noGrp="1"/>
          </p:cNvSpPr>
          <p:nvPr>
            <p:ph type="title"/>
          </p:nvPr>
        </p:nvSpPr>
        <p:spPr/>
        <p:txBody>
          <a:bodyPr>
            <a:normAutofit fontScale="90000"/>
          </a:bodyPr>
          <a:lstStyle/>
          <a:p>
            <a:r>
              <a:rPr lang="en-US" dirty="0" smtClean="0"/>
              <a:t>Understanding the Nomenclature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609600" y="304800"/>
            <a:ext cx="7772400" cy="762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Comparing Strands</a:t>
            </a:r>
          </a:p>
        </p:txBody>
      </p:sp>
      <p:graphicFrame>
        <p:nvGraphicFramePr>
          <p:cNvPr id="5" name="Group 187"/>
          <p:cNvGraphicFramePr>
            <a:graphicFrameLocks/>
          </p:cNvGraphicFramePr>
          <p:nvPr/>
        </p:nvGraphicFramePr>
        <p:xfrm>
          <a:off x="457200" y="1295400"/>
          <a:ext cx="7391400" cy="3627862"/>
        </p:xfrm>
        <a:graphic>
          <a:graphicData uri="http://schemas.openxmlformats.org/drawingml/2006/table">
            <a:tbl>
              <a:tblPr>
                <a:tableStyleId>{69C7853C-536D-4A76-A0AE-DD22124D55A5}</a:tableStyleId>
              </a:tblPr>
              <a:tblGrid>
                <a:gridCol w="1847850"/>
                <a:gridCol w="1847850"/>
                <a:gridCol w="1847850"/>
                <a:gridCol w="1847850"/>
              </a:tblGrid>
              <a:tr h="66440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none" strike="noStrike" cap="none" normalizeH="0" baseline="0" dirty="0" smtClean="0">
                          <a:ln>
                            <a:noFill/>
                          </a:ln>
                          <a:effectLst/>
                        </a:rPr>
                        <a:t>DANCE </a:t>
                      </a:r>
                      <a:endParaRPr kumimoji="0" lang="en-US" sz="2000" b="1" i="0" u="none" strike="noStrike" cap="none" normalizeH="0" baseline="0" dirty="0" smtClean="0">
                        <a:ln>
                          <a:noFill/>
                        </a:ln>
                        <a:solidFill>
                          <a:schemeClr val="tx1"/>
                        </a:solidFill>
                        <a:effectLst/>
                        <a:latin typeface="Arial" charset="0"/>
                      </a:endParaRPr>
                    </a:p>
                  </a:txBody>
                  <a:tcPr horzOverflow="overflow">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none" strike="noStrike" cap="none" normalizeH="0" baseline="0" dirty="0" smtClean="0">
                          <a:ln>
                            <a:noFill/>
                          </a:ln>
                          <a:effectLst/>
                        </a:rPr>
                        <a:t>MUSIC </a:t>
                      </a:r>
                      <a:endParaRPr kumimoji="0" lang="en-US" sz="2000" b="1" i="0" u="none" strike="noStrike" cap="none" normalizeH="0" baseline="0" dirty="0" smtClean="0">
                        <a:ln>
                          <a:noFill/>
                        </a:ln>
                        <a:solidFill>
                          <a:schemeClr val="tx1"/>
                        </a:solidFill>
                        <a:effectLst/>
                        <a:latin typeface="Arial" charset="0"/>
                      </a:endParaRPr>
                    </a:p>
                  </a:txBody>
                  <a:tcPr horzOverflow="overflow">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none" strike="noStrike" cap="none" normalizeH="0" baseline="0" dirty="0" smtClean="0">
                          <a:ln>
                            <a:noFill/>
                          </a:ln>
                          <a:effectLst/>
                        </a:rPr>
                        <a:t>THEATRE ARTS </a:t>
                      </a:r>
                      <a:endParaRPr kumimoji="0" lang="en-US" sz="2000" b="1" i="0" u="none" strike="noStrike" cap="none" normalizeH="0" baseline="0" dirty="0" smtClean="0">
                        <a:ln>
                          <a:noFill/>
                        </a:ln>
                        <a:solidFill>
                          <a:schemeClr val="tx1"/>
                        </a:solidFill>
                        <a:effectLst/>
                        <a:latin typeface="Arial" charset="0"/>
                      </a:endParaRPr>
                    </a:p>
                  </a:txBody>
                  <a:tcPr horzOverflow="overflow">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none" strike="noStrike" cap="none" normalizeH="0" baseline="0" dirty="0" smtClean="0">
                          <a:ln>
                            <a:noFill/>
                          </a:ln>
                          <a:effectLst/>
                        </a:rPr>
                        <a:t>VISUAL ARTS </a:t>
                      </a:r>
                      <a:endParaRPr kumimoji="0" lang="en-US" sz="2000" b="1" i="0" u="none" strike="noStrike" cap="none" normalizeH="0" baseline="0" dirty="0" smtClean="0">
                        <a:ln>
                          <a:noFill/>
                        </a:ln>
                        <a:solidFill>
                          <a:schemeClr val="tx1"/>
                        </a:solidFill>
                        <a:effectLst/>
                        <a:latin typeface="Arial" charset="0"/>
                      </a:endParaRPr>
                    </a:p>
                  </a:txBody>
                  <a:tcPr horzOverflow="overflow">
                    <a:solidFill>
                      <a:srgbClr val="FFFF00"/>
                    </a:solidFill>
                  </a:tcPr>
                </a:tc>
              </a:tr>
              <a:tr h="77994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Creation and Performance (CP)</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Musical Literacy (ML)</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Communication (C)</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Visual Literacy (V)</a:t>
                      </a:r>
                      <a:endParaRPr kumimoji="0" lang="en-US" sz="1600" b="0" i="0" u="none" strike="noStrike" cap="none" normalizeH="0" baseline="0" dirty="0" smtClean="0">
                        <a:ln>
                          <a:noFill/>
                        </a:ln>
                        <a:solidFill>
                          <a:schemeClr val="tx1"/>
                        </a:solidFill>
                        <a:effectLst/>
                        <a:latin typeface="Arial" charset="0"/>
                      </a:endParaRPr>
                    </a:p>
                  </a:txBody>
                  <a:tcPr horzOverflow="overflow"/>
                </a:tc>
              </a:tr>
              <a:tr h="77994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Dance Movement Skills (DM)</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Musical Response (MR)</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Analysis (A)</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Contextual Relevancy  (CX)</a:t>
                      </a:r>
                      <a:endParaRPr kumimoji="0" lang="en-US" sz="1600" b="0" i="0" u="none" strike="noStrike" cap="none" normalizeH="0" baseline="0" dirty="0" smtClean="0">
                        <a:ln>
                          <a:noFill/>
                        </a:ln>
                        <a:solidFill>
                          <a:schemeClr val="tx1"/>
                        </a:solidFill>
                        <a:effectLst/>
                        <a:latin typeface="Arial" charset="0"/>
                      </a:endParaRPr>
                    </a:p>
                  </a:txBody>
                  <a:tcPr horzOverflow="overflow"/>
                </a:tc>
              </a:tr>
              <a:tr h="64045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Responding (R)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tc>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Contextual Relevancy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(CR)</a:t>
                      </a:r>
                      <a:endParaRPr kumimoji="0" lang="en-US" sz="16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Aesthetics (AE)</a:t>
                      </a:r>
                      <a:endParaRPr kumimoji="0" lang="en-US" sz="1600" b="0" i="0" u="none" strike="noStrike" cap="none" normalizeH="0" baseline="0" dirty="0" smtClean="0">
                        <a:ln>
                          <a:noFill/>
                        </a:ln>
                        <a:solidFill>
                          <a:schemeClr val="tx1"/>
                        </a:solidFill>
                        <a:effectLst/>
                        <a:latin typeface="Arial" charset="0"/>
                      </a:endParaRPr>
                    </a:p>
                  </a:txBody>
                  <a:tcPr horzOverflow="overflow"/>
                </a:tc>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Critical Response (CR)</a:t>
                      </a:r>
                      <a:endParaRPr kumimoji="0" lang="en-US" sz="1600" b="0" i="0" u="none" strike="noStrike" cap="none" normalizeH="0" baseline="0" dirty="0" smtClean="0">
                        <a:ln>
                          <a:noFill/>
                        </a:ln>
                        <a:solidFill>
                          <a:schemeClr val="tx1"/>
                        </a:solidFill>
                        <a:effectLst/>
                        <a:latin typeface="Arial" charset="0"/>
                      </a:endParaRPr>
                    </a:p>
                  </a:txBody>
                  <a:tcPr horzOverflow="overflow"/>
                </a:tc>
              </a:tr>
              <a:tr h="64045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Connecting (C)</a:t>
                      </a:r>
                      <a:endParaRPr kumimoji="0" lang="en-US" sz="1600" b="0" i="0" u="none" strike="noStrike" cap="none" normalizeH="0" baseline="0" dirty="0" smtClean="0">
                        <a:ln>
                          <a:noFill/>
                        </a:ln>
                        <a:solidFill>
                          <a:schemeClr val="tx1"/>
                        </a:solidFill>
                        <a:effectLst/>
                        <a:latin typeface="Arial" charset="0"/>
                      </a:endParaRPr>
                    </a:p>
                  </a:txBody>
                  <a:tcPr horzOverflow="overflow"/>
                </a:tc>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u="none" strike="noStrike" cap="none" normalizeH="0" baseline="0" dirty="0" smtClean="0">
                          <a:ln>
                            <a:noFill/>
                          </a:ln>
                          <a:effectLst/>
                        </a:rPr>
                        <a:t>Culture (CU)</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tc>
                <a:tc vMerge="1">
                  <a:txBody>
                    <a:bodyPr/>
                    <a:lstStyle/>
                    <a:p>
                      <a:endParaRPr lang="en-US"/>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4253</TotalTime>
  <Words>1728</Words>
  <Application>Microsoft Office PowerPoint</Application>
  <PresentationFormat>On-screen Show (4:3)</PresentationFormat>
  <Paragraphs>170</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Common Core  Essential Standards in the Arts</vt:lpstr>
      <vt:lpstr>Module I – Introduction to Essential Standards  Learning Outcomes</vt:lpstr>
      <vt:lpstr>Common Core</vt:lpstr>
      <vt:lpstr>Essential Standards</vt:lpstr>
      <vt:lpstr>Essential Standards  Guiding Question</vt:lpstr>
      <vt:lpstr>Essential Standards are:</vt:lpstr>
      <vt:lpstr>Essential Standards</vt:lpstr>
      <vt:lpstr>Understanding the Nomenclature</vt:lpstr>
      <vt:lpstr>Slide 9</vt:lpstr>
      <vt:lpstr>Decoding</vt:lpstr>
      <vt:lpstr>Sequencing and Progression </vt:lpstr>
      <vt:lpstr>HS Proficiency Levels</vt:lpstr>
      <vt:lpstr>Arts Concentrations </vt:lpstr>
      <vt:lpstr>Additional Resources</vt:lpstr>
      <vt:lpstr>Next Steps…</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elizabeth_droessler</dc:creator>
  <cp:lastModifiedBy>elizabeth_droessler</cp:lastModifiedBy>
  <cp:revision>16</cp:revision>
  <dcterms:created xsi:type="dcterms:W3CDTF">2011-09-09T13:49:33Z</dcterms:created>
  <dcterms:modified xsi:type="dcterms:W3CDTF">2011-09-12T18:11:01Z</dcterms:modified>
</cp:coreProperties>
</file>